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8" r:id="rId3"/>
    <p:sldId id="280" r:id="rId4"/>
    <p:sldId id="283" r:id="rId5"/>
    <p:sldId id="266" r:id="rId6"/>
    <p:sldId id="282" r:id="rId7"/>
    <p:sldId id="275" r:id="rId8"/>
    <p:sldId id="281" r:id="rId9"/>
    <p:sldId id="279" r:id="rId10"/>
    <p:sldId id="27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92DC"/>
    <a:srgbClr val="66C1FC"/>
    <a:srgbClr val="BED4EC"/>
    <a:srgbClr val="0E1E30"/>
    <a:srgbClr val="3068A5"/>
    <a:srgbClr val="000000"/>
    <a:srgbClr val="FFFFFF"/>
    <a:srgbClr val="1C48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0734" autoAdjust="0"/>
  </p:normalViewPr>
  <p:slideViewPr>
    <p:cSldViewPr showGuides="1">
      <p:cViewPr varScale="1">
        <p:scale>
          <a:sx n="60" d="100"/>
          <a:sy n="60" d="100"/>
        </p:scale>
        <p:origin x="738" y="72"/>
      </p:cViewPr>
      <p:guideLst>
        <p:guide orient="horz" pos="2160"/>
        <p:guide pos="2880"/>
      </p:guideLst>
    </p:cSldViewPr>
  </p:slideViewPr>
  <p:outlineViewPr>
    <p:cViewPr>
      <p:scale>
        <a:sx n="33" d="100"/>
        <a:sy n="33" d="100"/>
      </p:scale>
      <p:origin x="18" y="3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2C1DC-781D-46AF-9489-7327F6DFA706}" type="datetimeFigureOut">
              <a:rPr lang="en-US" smtClean="0"/>
              <a:t>11/29/2013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AC1A9-4806-4973-A647-A9A0A7C22342}" type="slidenum">
              <a:rPr lang="en-US" smtClean="0"/>
              <a:t>‹#›</a:t>
            </a:fld>
            <a:endParaRPr lang="en-US" dirty="0"/>
          </a:p>
        </p:txBody>
      </p:sp>
    </p:spTree>
    <p:extLst>
      <p:ext uri="{BB962C8B-B14F-4D97-AF65-F5344CB8AC3E}">
        <p14:creationId xmlns:p14="http://schemas.microsoft.com/office/powerpoint/2010/main" val="1224365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1</a:t>
            </a:fld>
            <a:endParaRPr lang="en-US" dirty="0"/>
          </a:p>
        </p:txBody>
      </p:sp>
    </p:spTree>
    <p:extLst>
      <p:ext uri="{BB962C8B-B14F-4D97-AF65-F5344CB8AC3E}">
        <p14:creationId xmlns:p14="http://schemas.microsoft.com/office/powerpoint/2010/main" val="4149468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10</a:t>
            </a:fld>
            <a:endParaRPr lang="en-US" dirty="0"/>
          </a:p>
        </p:txBody>
      </p:sp>
    </p:spTree>
    <p:extLst>
      <p:ext uri="{BB962C8B-B14F-4D97-AF65-F5344CB8AC3E}">
        <p14:creationId xmlns:p14="http://schemas.microsoft.com/office/powerpoint/2010/main" val="84295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HIE systems facilitate the efforts of physicians and clinicians to meet high standards of patient care through electronic participation in a patient's continuity of care</a:t>
            </a:r>
            <a:r>
              <a:rPr lang="en-US" baseline="0" dirty="0" smtClean="0"/>
              <a:t> </a:t>
            </a:r>
            <a:r>
              <a:rPr lang="en-US" dirty="0" smtClean="0"/>
              <a:t>with multiple providers. </a:t>
            </a:r>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2</a:t>
            </a:fld>
            <a:endParaRPr lang="en-US" dirty="0"/>
          </a:p>
        </p:txBody>
      </p:sp>
    </p:spTree>
    <p:extLst>
      <p:ext uri="{BB962C8B-B14F-4D97-AF65-F5344CB8AC3E}">
        <p14:creationId xmlns:p14="http://schemas.microsoft.com/office/powerpoint/2010/main" val="225755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000" kern="1200" dirty="0" smtClean="0">
                <a:solidFill>
                  <a:schemeClr val="tx1"/>
                </a:solidFill>
                <a:effectLst/>
                <a:latin typeface="+mn-lt"/>
                <a:ea typeface="+mn-ea"/>
                <a:cs typeface="+mn-cs"/>
              </a:rPr>
              <a:t>CDA is a flexible standard and is unique in that it can be read by the human </a:t>
            </a:r>
          </a:p>
          <a:p>
            <a:pPr rtl="0"/>
            <a:r>
              <a:rPr lang="en-US" sz="1000" kern="1200" dirty="0" smtClean="0">
                <a:solidFill>
                  <a:schemeClr val="tx1"/>
                </a:solidFill>
                <a:effectLst/>
                <a:latin typeface="+mn-lt"/>
                <a:ea typeface="+mn-ea"/>
                <a:cs typeface="+mn-cs"/>
              </a:rPr>
              <a:t>eye or processed by a machine. This is due to its use of XML language, </a:t>
            </a:r>
          </a:p>
          <a:p>
            <a:pPr rtl="0"/>
            <a:r>
              <a:rPr lang="en-US" sz="1000" kern="1200" dirty="0" smtClean="0">
                <a:solidFill>
                  <a:schemeClr val="tx1"/>
                </a:solidFill>
                <a:effectLst/>
                <a:latin typeface="+mn-lt"/>
                <a:ea typeface="+mn-ea"/>
                <a:cs typeface="+mn-cs"/>
              </a:rPr>
              <a:t>which also allows the standard to be broken into two different parts. A </a:t>
            </a:r>
          </a:p>
          <a:p>
            <a:pPr rtl="0"/>
            <a:r>
              <a:rPr lang="en-US" sz="1000" kern="1200" dirty="0" smtClean="0">
                <a:solidFill>
                  <a:schemeClr val="tx1"/>
                </a:solidFill>
                <a:effectLst/>
                <a:latin typeface="+mn-lt"/>
                <a:ea typeface="+mn-ea"/>
                <a:cs typeface="+mn-cs"/>
              </a:rPr>
              <a:t>mandatory free-form portion enables human interpretation of the </a:t>
            </a:r>
          </a:p>
          <a:p>
            <a:pPr rtl="0"/>
            <a:r>
              <a:rPr lang="en-US" sz="1000" kern="1200" dirty="0" smtClean="0">
                <a:solidFill>
                  <a:schemeClr val="tx1"/>
                </a:solidFill>
                <a:effectLst/>
                <a:latin typeface="+mn-lt"/>
                <a:ea typeface="+mn-ea"/>
                <a:cs typeface="+mn-cs"/>
              </a:rPr>
              <a:t>document, while an optional structured part enables electronic processing </a:t>
            </a:r>
          </a:p>
          <a:p>
            <a:pPr rtl="0"/>
            <a:r>
              <a:rPr lang="en-US" sz="1000" kern="1200" dirty="0" smtClean="0">
                <a:solidFill>
                  <a:schemeClr val="tx1"/>
                </a:solidFill>
                <a:effectLst/>
                <a:latin typeface="+mn-lt"/>
                <a:ea typeface="+mn-ea"/>
                <a:cs typeface="+mn-cs"/>
              </a:rPr>
              <a:t>(like with an EMR system). Text, images and even multimedia can be </a:t>
            </a:r>
          </a:p>
          <a:p>
            <a:pPr rtl="0"/>
            <a:r>
              <a:rPr lang="en-US" sz="1000" kern="1200" dirty="0" smtClean="0">
                <a:solidFill>
                  <a:schemeClr val="tx1"/>
                </a:solidFill>
                <a:effectLst/>
                <a:latin typeface="+mn-lt"/>
                <a:ea typeface="+mn-ea"/>
                <a:cs typeface="+mn-cs"/>
              </a:rPr>
              <a:t>included in the document. </a:t>
            </a:r>
          </a:p>
          <a:p>
            <a:endParaRPr lang="en-US" sz="1000" dirty="0"/>
          </a:p>
        </p:txBody>
      </p:sp>
      <p:sp>
        <p:nvSpPr>
          <p:cNvPr id="4" name="Slide Number Placeholder 3"/>
          <p:cNvSpPr>
            <a:spLocks noGrp="1"/>
          </p:cNvSpPr>
          <p:nvPr>
            <p:ph type="sldNum" sz="quarter" idx="10"/>
          </p:nvPr>
        </p:nvSpPr>
        <p:spPr/>
        <p:txBody>
          <a:bodyPr/>
          <a:lstStyle/>
          <a:p>
            <a:fld id="{154AC1A9-4806-4973-A647-A9A0A7C22342}" type="slidenum">
              <a:rPr lang="en-US" smtClean="0"/>
              <a:t>3</a:t>
            </a:fld>
            <a:endParaRPr lang="en-US" dirty="0"/>
          </a:p>
        </p:txBody>
      </p:sp>
    </p:spTree>
    <p:extLst>
      <p:ext uri="{BB962C8B-B14F-4D97-AF65-F5344CB8AC3E}">
        <p14:creationId xmlns:p14="http://schemas.microsoft.com/office/powerpoint/2010/main" val="2988134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When a patient get a lab test,  the lab generates an HL7 V3 ORU </a:t>
            </a:r>
          </a:p>
          <a:p>
            <a:pPr rtl="0"/>
            <a:r>
              <a:rPr lang="en-US" sz="1200" kern="1200" dirty="0" smtClean="0">
                <a:solidFill>
                  <a:schemeClr val="tx1"/>
                </a:solidFill>
                <a:effectLst/>
                <a:latin typeface="+mn-lt"/>
                <a:ea typeface="+mn-ea"/>
                <a:cs typeface="+mn-cs"/>
              </a:rPr>
              <a:t>message and sends it to an EMR system. The EMR then generates a CCD </a:t>
            </a:r>
          </a:p>
          <a:p>
            <a:pPr rtl="0"/>
            <a:r>
              <a:rPr lang="en-US" sz="1200" kern="1200" dirty="0" smtClean="0">
                <a:solidFill>
                  <a:schemeClr val="tx1"/>
                </a:solidFill>
                <a:effectLst/>
                <a:latin typeface="+mn-lt"/>
                <a:ea typeface="+mn-ea"/>
                <a:cs typeface="+mn-cs"/>
              </a:rPr>
              <a:t>for the patient, which is either sent electronically to the provider or printed </a:t>
            </a:r>
          </a:p>
          <a:p>
            <a:pPr rtl="0"/>
            <a:r>
              <a:rPr lang="en-US" sz="1200" kern="1200" dirty="0" smtClean="0">
                <a:solidFill>
                  <a:schemeClr val="tx1"/>
                </a:solidFill>
                <a:effectLst/>
                <a:latin typeface="+mn-lt"/>
                <a:ea typeface="+mn-ea"/>
                <a:cs typeface="+mn-cs"/>
              </a:rPr>
              <a:t>out for the patient to carry to the next point of care. </a:t>
            </a:r>
          </a:p>
          <a:p>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4</a:t>
            </a:fld>
            <a:endParaRPr lang="en-US" dirty="0"/>
          </a:p>
        </p:txBody>
      </p:sp>
    </p:spTree>
    <p:extLst>
      <p:ext uri="{BB962C8B-B14F-4D97-AF65-F5344CB8AC3E}">
        <p14:creationId xmlns:p14="http://schemas.microsoft.com/office/powerpoint/2010/main" val="2703084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for RHIOs to be established, various stakeholders have to develop consensus on what information can be shared among different participating entities.  In addition, prior to exchanging information the various entities need to sign data use agreements.</a:t>
            </a:r>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5</a:t>
            </a:fld>
            <a:endParaRPr lang="en-US" dirty="0"/>
          </a:p>
        </p:txBody>
      </p:sp>
    </p:spTree>
    <p:extLst>
      <p:ext uri="{BB962C8B-B14F-4D97-AF65-F5344CB8AC3E}">
        <p14:creationId xmlns:p14="http://schemas.microsoft.com/office/powerpoint/2010/main" val="842953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the more than 200 RHIOs in various stages of development (2010), a 2010 survey found that 67 RHIOs actively exchange data used by healthcare stakeholders.</a:t>
            </a:r>
            <a:r>
              <a:rPr lang="en-US" baseline="30000" dirty="0" smtClean="0"/>
              <a:t> </a:t>
            </a:r>
            <a:r>
              <a:rPr lang="en-US" dirty="0" smtClean="0"/>
              <a:t>RHIO initiatives exist at two levels, larger (statewide) and smaller (local and rural).</a:t>
            </a:r>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6</a:t>
            </a:fld>
            <a:endParaRPr lang="en-US" dirty="0"/>
          </a:p>
        </p:txBody>
      </p:sp>
    </p:spTree>
    <p:extLst>
      <p:ext uri="{BB962C8B-B14F-4D97-AF65-F5344CB8AC3E}">
        <p14:creationId xmlns:p14="http://schemas.microsoft.com/office/powerpoint/2010/main" val="1138047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The eHealth Exchange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NOT a physical network, nor it is a large</a:t>
            </a:r>
            <a:r>
              <a:rPr lang="en-US" sz="1200" kern="1200" baseline="0" dirty="0" smtClean="0">
                <a:solidFill>
                  <a:schemeClr val="tx1"/>
                </a:solidFill>
                <a:effectLst/>
                <a:latin typeface="+mn-lt"/>
                <a:ea typeface="+mn-ea"/>
                <a:cs typeface="+mn-cs"/>
              </a:rPr>
              <a:t> network that stores patient data. It uses Internet in secure</a:t>
            </a:r>
          </a:p>
          <a:p>
            <a:pPr rtl="0"/>
            <a:r>
              <a:rPr lang="en-US" sz="1200" kern="1200" baseline="0" dirty="0" smtClean="0">
                <a:solidFill>
                  <a:schemeClr val="tx1"/>
                </a:solidFill>
                <a:effectLst/>
                <a:latin typeface="+mn-lt"/>
                <a:ea typeface="+mn-ea"/>
                <a:cs typeface="+mn-cs"/>
              </a:rPr>
              <a:t>Manner for patient's health information exchange among providers located at different geographical areas.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7</a:t>
            </a:fld>
            <a:endParaRPr lang="en-US" dirty="0"/>
          </a:p>
        </p:txBody>
      </p:sp>
    </p:spTree>
    <p:extLst>
      <p:ext uri="{BB962C8B-B14F-4D97-AF65-F5344CB8AC3E}">
        <p14:creationId xmlns:p14="http://schemas.microsoft.com/office/powerpoint/2010/main" val="84295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The Healtheway, Direct Project, and CONNECT software solution are three initiatives launched </a:t>
            </a:r>
          </a:p>
          <a:p>
            <a:pPr rtl="0"/>
            <a:r>
              <a:rPr lang="en-US" sz="1200" kern="1200" dirty="0" smtClean="0">
                <a:solidFill>
                  <a:schemeClr val="tx1"/>
                </a:solidFill>
                <a:effectLst/>
                <a:latin typeface="+mn-lt"/>
                <a:ea typeface="+mn-ea"/>
                <a:cs typeface="+mn-cs"/>
              </a:rPr>
              <a:t>to help expand secure health information exchange</a:t>
            </a:r>
            <a:r>
              <a:rPr lang="en-US" sz="1200" kern="1200" baseline="0" dirty="0" smtClean="0">
                <a:solidFill>
                  <a:schemeClr val="tx1"/>
                </a:solidFill>
                <a:effectLst/>
                <a:latin typeface="+mn-lt"/>
                <a:ea typeface="+mn-ea"/>
                <a:cs typeface="+mn-cs"/>
              </a:rPr>
              <a:t> nationwide public and private providers.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8</a:t>
            </a:fld>
            <a:endParaRPr lang="en-US" dirty="0"/>
          </a:p>
        </p:txBody>
      </p:sp>
    </p:spTree>
    <p:extLst>
      <p:ext uri="{BB962C8B-B14F-4D97-AF65-F5344CB8AC3E}">
        <p14:creationId xmlns:p14="http://schemas.microsoft.com/office/powerpoint/2010/main" val="1297424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CRISP is a cooperative effort led by Erickson Retirement Communities, Johns Hopkins Medicine, </a:t>
            </a:r>
            <a:r>
              <a:rPr lang="en-US" dirty="0" err="1" smtClean="0">
                <a:effectLst/>
              </a:rPr>
              <a:t>MedStar</a:t>
            </a:r>
            <a:r>
              <a:rPr lang="en-US" dirty="0" smtClean="0">
                <a:effectLst/>
              </a:rPr>
              <a:t> Health, and the University of Maryland Medical System. Its primary purpose is to pursue opportunities for cooperation which can increase the availability of electronic medical information to treating clinicians. </a:t>
            </a:r>
            <a:endParaRPr lang="en-US" dirty="0"/>
          </a:p>
        </p:txBody>
      </p:sp>
      <p:sp>
        <p:nvSpPr>
          <p:cNvPr id="4" name="Slide Number Placeholder 3"/>
          <p:cNvSpPr>
            <a:spLocks noGrp="1"/>
          </p:cNvSpPr>
          <p:nvPr>
            <p:ph type="sldNum" sz="quarter" idx="10"/>
          </p:nvPr>
        </p:nvSpPr>
        <p:spPr/>
        <p:txBody>
          <a:bodyPr/>
          <a:lstStyle/>
          <a:p>
            <a:fld id="{154AC1A9-4806-4973-A647-A9A0A7C22342}" type="slidenum">
              <a:rPr lang="en-US" smtClean="0"/>
              <a:t>9</a:t>
            </a:fld>
            <a:endParaRPr lang="en-US" dirty="0"/>
          </a:p>
        </p:txBody>
      </p:sp>
    </p:spTree>
    <p:extLst>
      <p:ext uri="{BB962C8B-B14F-4D97-AF65-F5344CB8AC3E}">
        <p14:creationId xmlns:p14="http://schemas.microsoft.com/office/powerpoint/2010/main" val="1745226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51" name="Picture 31" descr="PPP_SMEDI_TLE_Female_Physic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p:cNvSpPr>
            <a:spLocks noGrp="1" noChangeArrowheads="1"/>
          </p:cNvSpPr>
          <p:nvPr>
            <p:ph type="ctrTitle"/>
          </p:nvPr>
        </p:nvSpPr>
        <p:spPr>
          <a:xfrm>
            <a:off x="0" y="4648200"/>
            <a:ext cx="9144000" cy="1143000"/>
          </a:xfrm>
        </p:spPr>
        <p:txBody>
          <a:bodyPr/>
          <a:lstStyle>
            <a:lvl1pPr algn="ctr">
              <a:defRPr>
                <a:solidFill>
                  <a:srgbClr val="FFFFFF"/>
                </a:solidFill>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0" y="5867400"/>
            <a:ext cx="9144000" cy="685800"/>
          </a:xfrm>
        </p:spPr>
        <p:txBody>
          <a:bodyPr/>
          <a:lstStyle>
            <a:lvl1pPr marL="0" indent="0" algn="ctr">
              <a:buFontTx/>
              <a:buNone/>
              <a:defRPr/>
            </a:lvl1pPr>
          </a:lstStyle>
          <a:p>
            <a:pPr lvl="0"/>
            <a:r>
              <a:rPr lang="en-US" noProof="0" smtClean="0"/>
              <a:t>Click to edit Master subtitle style</a:t>
            </a:r>
          </a:p>
        </p:txBody>
      </p:sp>
      <p:sp>
        <p:nvSpPr>
          <p:cNvPr id="5143" name="Rectangle 23"/>
          <p:cNvSpPr>
            <a:spLocks noGrp="1" noChangeArrowheads="1"/>
          </p:cNvSpPr>
          <p:nvPr>
            <p:ph type="dt" sz="half" idx="2"/>
          </p:nvPr>
        </p:nvSpPr>
        <p:spPr/>
        <p:txBody>
          <a:bodyPr/>
          <a:lstStyle>
            <a:lvl1pPr>
              <a:defRPr/>
            </a:lvl1pPr>
          </a:lstStyle>
          <a:p>
            <a:endParaRPr lang="en-US" dirty="0"/>
          </a:p>
        </p:txBody>
      </p:sp>
      <p:sp>
        <p:nvSpPr>
          <p:cNvPr id="5144" name="Rectangle 24"/>
          <p:cNvSpPr>
            <a:spLocks noGrp="1" noChangeArrowheads="1"/>
          </p:cNvSpPr>
          <p:nvPr>
            <p:ph type="ftr" sz="quarter" idx="3"/>
          </p:nvPr>
        </p:nvSpPr>
        <p:spPr/>
        <p:txBody>
          <a:bodyPr/>
          <a:lstStyle>
            <a:lvl1pPr>
              <a:defRPr/>
            </a:lvl1pPr>
          </a:lstStyle>
          <a:p>
            <a:endParaRPr lang="en-US" dirty="0"/>
          </a:p>
        </p:txBody>
      </p:sp>
      <p:sp>
        <p:nvSpPr>
          <p:cNvPr id="5145" name="Rectangle 25"/>
          <p:cNvSpPr>
            <a:spLocks noGrp="1" noChangeArrowheads="1"/>
          </p:cNvSpPr>
          <p:nvPr>
            <p:ph type="sldNum" sz="quarter" idx="4"/>
          </p:nvPr>
        </p:nvSpPr>
        <p:spPr/>
        <p:txBody>
          <a:bodyPr/>
          <a:lstStyle>
            <a:lvl1pPr>
              <a:defRPr/>
            </a:lvl1pPr>
          </a:lstStyle>
          <a:p>
            <a:fld id="{1C6A97D8-76D0-4E86-AB92-60A4114589A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4F03F54-D01A-4924-8E83-767B3D2BE4B4}" type="slidenum">
              <a:rPr lang="en-US"/>
              <a:pPr/>
              <a:t>‹#›</a:t>
            </a:fld>
            <a:endParaRPr lang="en-US" dirty="0"/>
          </a:p>
        </p:txBody>
      </p:sp>
    </p:spTree>
    <p:extLst>
      <p:ext uri="{BB962C8B-B14F-4D97-AF65-F5344CB8AC3E}">
        <p14:creationId xmlns:p14="http://schemas.microsoft.com/office/powerpoint/2010/main" val="209607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95250"/>
            <a:ext cx="2166937" cy="6457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95250"/>
            <a:ext cx="6348413" cy="6457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94DCE96-9929-4FD7-988F-F9142E4925D5}" type="slidenum">
              <a:rPr lang="en-US"/>
              <a:pPr/>
              <a:t>‹#›</a:t>
            </a:fld>
            <a:endParaRPr lang="en-US" dirty="0"/>
          </a:p>
        </p:txBody>
      </p:sp>
    </p:spTree>
    <p:extLst>
      <p:ext uri="{BB962C8B-B14F-4D97-AF65-F5344CB8AC3E}">
        <p14:creationId xmlns:p14="http://schemas.microsoft.com/office/powerpoint/2010/main" val="322561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9EDD3B8-9E40-45EF-985F-075238A67B9A}" type="slidenum">
              <a:rPr lang="en-US"/>
              <a:pPr/>
              <a:t>‹#›</a:t>
            </a:fld>
            <a:endParaRPr lang="en-US" dirty="0"/>
          </a:p>
        </p:txBody>
      </p:sp>
    </p:spTree>
    <p:extLst>
      <p:ext uri="{BB962C8B-B14F-4D97-AF65-F5344CB8AC3E}">
        <p14:creationId xmlns:p14="http://schemas.microsoft.com/office/powerpoint/2010/main" val="279607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F4342D-A2E0-4F24-B473-2B62D159FD00}" type="slidenum">
              <a:rPr lang="en-US"/>
              <a:pPr/>
              <a:t>‹#›</a:t>
            </a:fld>
            <a:endParaRPr lang="en-US" dirty="0"/>
          </a:p>
        </p:txBody>
      </p:sp>
    </p:spTree>
    <p:extLst>
      <p:ext uri="{BB962C8B-B14F-4D97-AF65-F5344CB8AC3E}">
        <p14:creationId xmlns:p14="http://schemas.microsoft.com/office/powerpoint/2010/main" val="93851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A1DFBF-C635-42E9-858E-BB3E12516726}" type="slidenum">
              <a:rPr lang="en-US"/>
              <a:pPr/>
              <a:t>‹#›</a:t>
            </a:fld>
            <a:endParaRPr lang="en-US" dirty="0"/>
          </a:p>
        </p:txBody>
      </p:sp>
    </p:spTree>
    <p:extLst>
      <p:ext uri="{BB962C8B-B14F-4D97-AF65-F5344CB8AC3E}">
        <p14:creationId xmlns:p14="http://schemas.microsoft.com/office/powerpoint/2010/main" val="293986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8A61647-E5E3-4C3F-A3C7-BC2F3FA21AFB}" type="slidenum">
              <a:rPr lang="en-US"/>
              <a:pPr/>
              <a:t>‹#›</a:t>
            </a:fld>
            <a:endParaRPr lang="en-US" dirty="0"/>
          </a:p>
        </p:txBody>
      </p:sp>
    </p:spTree>
    <p:extLst>
      <p:ext uri="{BB962C8B-B14F-4D97-AF65-F5344CB8AC3E}">
        <p14:creationId xmlns:p14="http://schemas.microsoft.com/office/powerpoint/2010/main" val="380073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6BCD00A-C0E1-4533-9552-D6C7BF7078B7}" type="slidenum">
              <a:rPr lang="en-US"/>
              <a:pPr/>
              <a:t>‹#›</a:t>
            </a:fld>
            <a:endParaRPr lang="en-US" dirty="0"/>
          </a:p>
        </p:txBody>
      </p:sp>
    </p:spTree>
    <p:extLst>
      <p:ext uri="{BB962C8B-B14F-4D97-AF65-F5344CB8AC3E}">
        <p14:creationId xmlns:p14="http://schemas.microsoft.com/office/powerpoint/2010/main" val="144966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ED9D898-1170-4141-A065-ED7119FC187B}" type="slidenum">
              <a:rPr lang="en-US"/>
              <a:pPr/>
              <a:t>‹#›</a:t>
            </a:fld>
            <a:endParaRPr lang="en-US" dirty="0"/>
          </a:p>
        </p:txBody>
      </p:sp>
    </p:spTree>
    <p:extLst>
      <p:ext uri="{BB962C8B-B14F-4D97-AF65-F5344CB8AC3E}">
        <p14:creationId xmlns:p14="http://schemas.microsoft.com/office/powerpoint/2010/main" val="235897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BD74FBE-16DE-44D2-8EF6-E578120C0AF6}" type="slidenum">
              <a:rPr lang="en-US"/>
              <a:pPr/>
              <a:t>‹#›</a:t>
            </a:fld>
            <a:endParaRPr lang="en-US" dirty="0"/>
          </a:p>
        </p:txBody>
      </p:sp>
    </p:spTree>
    <p:extLst>
      <p:ext uri="{BB962C8B-B14F-4D97-AF65-F5344CB8AC3E}">
        <p14:creationId xmlns:p14="http://schemas.microsoft.com/office/powerpoint/2010/main" val="368965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BF01B14-002E-4E12-AB6B-E73054B6737B}" type="slidenum">
              <a:rPr lang="en-US"/>
              <a:pPr/>
              <a:t>‹#›</a:t>
            </a:fld>
            <a:endParaRPr lang="en-US" dirty="0"/>
          </a:p>
        </p:txBody>
      </p:sp>
    </p:spTree>
    <p:extLst>
      <p:ext uri="{BB962C8B-B14F-4D97-AF65-F5344CB8AC3E}">
        <p14:creationId xmlns:p14="http://schemas.microsoft.com/office/powerpoint/2010/main" val="1151284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76" name="Picture 52" descr="PPP_SMEDI_TXT_Female_Physicia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590800" y="95250"/>
            <a:ext cx="64579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47725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0" name="Rectangle 46"/>
          <p:cNvSpPr>
            <a:spLocks noGrp="1" noChangeArrowheads="1"/>
          </p:cNvSpPr>
          <p:nvPr>
            <p:ph type="dt" sz="half" idx="2"/>
          </p:nvPr>
        </p:nvSpPr>
        <p:spPr bwMode="auto">
          <a:xfrm>
            <a:off x="76200" y="66135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endParaRPr lang="en-US" dirty="0"/>
          </a:p>
        </p:txBody>
      </p:sp>
      <p:sp>
        <p:nvSpPr>
          <p:cNvPr id="1071" name="Rectangle 47"/>
          <p:cNvSpPr>
            <a:spLocks noGrp="1" noChangeArrowheads="1"/>
          </p:cNvSpPr>
          <p:nvPr>
            <p:ph type="ftr" sz="quarter" idx="3"/>
          </p:nvPr>
        </p:nvSpPr>
        <p:spPr bwMode="auto">
          <a:xfrm>
            <a:off x="3124200" y="661352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endParaRPr lang="en-US" dirty="0"/>
          </a:p>
        </p:txBody>
      </p:sp>
      <p:sp>
        <p:nvSpPr>
          <p:cNvPr id="1072" name="Rectangle 48"/>
          <p:cNvSpPr>
            <a:spLocks noGrp="1" noChangeArrowheads="1"/>
          </p:cNvSpPr>
          <p:nvPr>
            <p:ph type="sldNum" sz="quarter" idx="4"/>
          </p:nvPr>
        </p:nvSpPr>
        <p:spPr bwMode="auto">
          <a:xfrm>
            <a:off x="6924675" y="66135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fld id="{1C66CA58-E9AC-4398-A6D7-BD29C5B8CB9B}"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Arial" charset="0"/>
        </a:defRPr>
      </a:lvl2pPr>
      <a:lvl3pPr algn="l" rtl="0" eaLnBrk="1" fontAlgn="base" hangingPunct="1">
        <a:spcBef>
          <a:spcPct val="0"/>
        </a:spcBef>
        <a:spcAft>
          <a:spcPct val="0"/>
        </a:spcAft>
        <a:defRPr sz="3200" b="1">
          <a:solidFill>
            <a:srgbClr val="000000"/>
          </a:solidFill>
          <a:latin typeface="Arial" charset="0"/>
        </a:defRPr>
      </a:lvl3pPr>
      <a:lvl4pPr algn="l" rtl="0" eaLnBrk="1" fontAlgn="base" hangingPunct="1">
        <a:spcBef>
          <a:spcPct val="0"/>
        </a:spcBef>
        <a:spcAft>
          <a:spcPct val="0"/>
        </a:spcAft>
        <a:defRPr sz="3200" b="1">
          <a:solidFill>
            <a:srgbClr val="000000"/>
          </a:solidFill>
          <a:latin typeface="Arial" charset="0"/>
        </a:defRPr>
      </a:lvl4pPr>
      <a:lvl5pPr algn="l" rtl="0" eaLnBrk="1" fontAlgn="base" hangingPunct="1">
        <a:spcBef>
          <a:spcPct val="0"/>
        </a:spcBef>
        <a:spcAft>
          <a:spcPct val="0"/>
        </a:spcAft>
        <a:defRPr sz="3200" b="1">
          <a:solidFill>
            <a:srgbClr val="000000"/>
          </a:solidFill>
          <a:latin typeface="Arial" charset="0"/>
        </a:defRPr>
      </a:lvl5pPr>
      <a:lvl6pPr marL="457200" algn="l" rtl="0" eaLnBrk="1" fontAlgn="base" hangingPunct="1">
        <a:spcBef>
          <a:spcPct val="0"/>
        </a:spcBef>
        <a:spcAft>
          <a:spcPct val="0"/>
        </a:spcAft>
        <a:defRPr sz="3200" b="1">
          <a:solidFill>
            <a:srgbClr val="000000"/>
          </a:solidFill>
          <a:latin typeface="Arial" charset="0"/>
        </a:defRPr>
      </a:lvl6pPr>
      <a:lvl7pPr marL="914400" algn="l" rtl="0" eaLnBrk="1" fontAlgn="base" hangingPunct="1">
        <a:spcBef>
          <a:spcPct val="0"/>
        </a:spcBef>
        <a:spcAft>
          <a:spcPct val="0"/>
        </a:spcAft>
        <a:defRPr sz="3200" b="1">
          <a:solidFill>
            <a:srgbClr val="000000"/>
          </a:solidFill>
          <a:latin typeface="Arial" charset="0"/>
        </a:defRPr>
      </a:lvl7pPr>
      <a:lvl8pPr marL="1371600" algn="l" rtl="0" eaLnBrk="1" fontAlgn="base" hangingPunct="1">
        <a:spcBef>
          <a:spcPct val="0"/>
        </a:spcBef>
        <a:spcAft>
          <a:spcPct val="0"/>
        </a:spcAft>
        <a:defRPr sz="3200" b="1">
          <a:solidFill>
            <a:srgbClr val="000000"/>
          </a:solidFill>
          <a:latin typeface="Arial" charset="0"/>
        </a:defRPr>
      </a:lvl8pPr>
      <a:lvl9pPr marL="1828800" algn="l" rtl="0" eaLnBrk="1" fontAlgn="base" hangingPunct="1">
        <a:spcBef>
          <a:spcPct val="0"/>
        </a:spcBef>
        <a:spcAft>
          <a:spcPct val="0"/>
        </a:spcAft>
        <a:defRPr sz="3200" b="1">
          <a:solidFill>
            <a:srgbClr val="000000"/>
          </a:solidFill>
          <a:latin typeface="Arial" charset="0"/>
        </a:defRPr>
      </a:lvl9pPr>
    </p:titleStyle>
    <p:bodyStyle>
      <a:lvl1pPr marL="342900" indent="-342900" algn="l" rtl="0" eaLnBrk="1" fontAlgn="base" hangingPunct="1">
        <a:spcBef>
          <a:spcPct val="20000"/>
        </a:spcBef>
        <a:spcAft>
          <a:spcPct val="0"/>
        </a:spcAft>
        <a:buClr>
          <a:srgbClr val="66C1FC"/>
        </a:buClr>
        <a:buChar char="•"/>
        <a:defRPr sz="2400">
          <a:solidFill>
            <a:srgbClr val="FFFFFF"/>
          </a:solidFill>
          <a:latin typeface="+mn-lt"/>
          <a:ea typeface="+mn-ea"/>
          <a:cs typeface="+mn-cs"/>
        </a:defRPr>
      </a:lvl1pPr>
      <a:lvl2pPr marL="742950" indent="-285750" algn="l" rtl="0" eaLnBrk="1" fontAlgn="base" hangingPunct="1">
        <a:spcBef>
          <a:spcPct val="20000"/>
        </a:spcBef>
        <a:spcAft>
          <a:spcPct val="0"/>
        </a:spcAft>
        <a:buClr>
          <a:srgbClr val="66C1FC"/>
        </a:buClr>
        <a:buChar char="•"/>
        <a:defRPr sz="2000">
          <a:solidFill>
            <a:srgbClr val="FFFFFF"/>
          </a:solidFill>
          <a:latin typeface="+mn-lt"/>
        </a:defRPr>
      </a:lvl2pPr>
      <a:lvl3pPr marL="1143000" indent="-228600" algn="l" rtl="0" eaLnBrk="1" fontAlgn="base" hangingPunct="1">
        <a:spcBef>
          <a:spcPct val="20000"/>
        </a:spcBef>
        <a:spcAft>
          <a:spcPct val="0"/>
        </a:spcAft>
        <a:buClr>
          <a:srgbClr val="66C1FC"/>
        </a:buClr>
        <a:buChar char="•"/>
        <a:defRPr>
          <a:solidFill>
            <a:srgbClr val="FFFFFF"/>
          </a:solidFill>
          <a:latin typeface="+mn-lt"/>
        </a:defRPr>
      </a:lvl3pPr>
      <a:lvl4pPr marL="1600200" indent="-228600" algn="l" rtl="0" eaLnBrk="1" fontAlgn="base" hangingPunct="1">
        <a:spcBef>
          <a:spcPct val="20000"/>
        </a:spcBef>
        <a:spcAft>
          <a:spcPct val="0"/>
        </a:spcAft>
        <a:buClr>
          <a:srgbClr val="66C1FC"/>
        </a:buClr>
        <a:buChar char="•"/>
        <a:defRPr sz="1600">
          <a:solidFill>
            <a:srgbClr val="FFFFFF"/>
          </a:solidFill>
          <a:latin typeface="+mn-lt"/>
        </a:defRPr>
      </a:lvl4pPr>
      <a:lvl5pPr marL="2057400" indent="-228600" algn="l" rtl="0" eaLnBrk="1" fontAlgn="base" hangingPunct="1">
        <a:spcBef>
          <a:spcPct val="20000"/>
        </a:spcBef>
        <a:spcAft>
          <a:spcPct val="0"/>
        </a:spcAft>
        <a:buClr>
          <a:srgbClr val="66C1FC"/>
        </a:buClr>
        <a:buChar char="•"/>
        <a:defRPr sz="1600">
          <a:solidFill>
            <a:srgbClr val="FFFFFF"/>
          </a:solidFill>
          <a:latin typeface="+mn-lt"/>
        </a:defRPr>
      </a:lvl5pPr>
      <a:lvl6pPr marL="2514600" indent="-228600" algn="l" rtl="0" eaLnBrk="1" fontAlgn="base" hangingPunct="1">
        <a:spcBef>
          <a:spcPct val="20000"/>
        </a:spcBef>
        <a:spcAft>
          <a:spcPct val="0"/>
        </a:spcAft>
        <a:buClr>
          <a:srgbClr val="66C1FC"/>
        </a:buClr>
        <a:buChar char="•"/>
        <a:defRPr sz="1600">
          <a:solidFill>
            <a:srgbClr val="FFFFFF"/>
          </a:solidFill>
          <a:latin typeface="+mn-lt"/>
        </a:defRPr>
      </a:lvl6pPr>
      <a:lvl7pPr marL="2971800" indent="-228600" algn="l" rtl="0" eaLnBrk="1" fontAlgn="base" hangingPunct="1">
        <a:spcBef>
          <a:spcPct val="20000"/>
        </a:spcBef>
        <a:spcAft>
          <a:spcPct val="0"/>
        </a:spcAft>
        <a:buClr>
          <a:srgbClr val="66C1FC"/>
        </a:buClr>
        <a:buChar char="•"/>
        <a:defRPr sz="1600">
          <a:solidFill>
            <a:srgbClr val="FFFFFF"/>
          </a:solidFill>
          <a:latin typeface="+mn-lt"/>
        </a:defRPr>
      </a:lvl7pPr>
      <a:lvl8pPr marL="3429000" indent="-228600" algn="l" rtl="0" eaLnBrk="1" fontAlgn="base" hangingPunct="1">
        <a:spcBef>
          <a:spcPct val="20000"/>
        </a:spcBef>
        <a:spcAft>
          <a:spcPct val="0"/>
        </a:spcAft>
        <a:buClr>
          <a:srgbClr val="66C1FC"/>
        </a:buClr>
        <a:buChar char="•"/>
        <a:defRPr sz="1600">
          <a:solidFill>
            <a:srgbClr val="FFFFFF"/>
          </a:solidFill>
          <a:latin typeface="+mn-lt"/>
        </a:defRPr>
      </a:lvl8pPr>
      <a:lvl9pPr marL="3886200" indent="-228600" algn="l" rtl="0" eaLnBrk="1" fontAlgn="base" hangingPunct="1">
        <a:spcBef>
          <a:spcPct val="20000"/>
        </a:spcBef>
        <a:spcAft>
          <a:spcPct val="0"/>
        </a:spcAft>
        <a:buClr>
          <a:srgbClr val="66C1FC"/>
        </a:buClr>
        <a:buChar char="•"/>
        <a:defRPr sz="16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ealthdatamanagement.com/news/interoperability-connect-nhin-direct-hie-40313-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hienetworks.com/2012/07/connecting-the-dots-of-emrs-and-hi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Project – Health Information Exchange:</a:t>
            </a:r>
            <a:br>
              <a:rPr lang="en-US" dirty="0" smtClean="0"/>
            </a:br>
            <a:r>
              <a:rPr lang="en-US" dirty="0" smtClean="0"/>
              <a:t>Technology, Challenges &amp; Opportunities  </a:t>
            </a:r>
            <a:endParaRPr lang="en-US" dirty="0"/>
          </a:p>
        </p:txBody>
      </p:sp>
      <p:sp>
        <p:nvSpPr>
          <p:cNvPr id="3" name="Subtitle 2"/>
          <p:cNvSpPr>
            <a:spLocks noGrp="1"/>
          </p:cNvSpPr>
          <p:nvPr>
            <p:ph type="subTitle" idx="1"/>
          </p:nvPr>
        </p:nvSpPr>
        <p:spPr/>
        <p:txBody>
          <a:bodyPr/>
          <a:lstStyle/>
          <a:p>
            <a:r>
              <a:rPr lang="en-US" dirty="0" smtClean="0"/>
              <a:t>Group 3 Gary Brown, Michelle Burke, </a:t>
            </a:r>
            <a:r>
              <a:rPr lang="en-US" dirty="0"/>
              <a:t>Kazi Russell</a:t>
            </a:r>
            <a:endParaRPr lang="en-US" dirty="0" smtClean="0"/>
          </a:p>
          <a:p>
            <a:r>
              <a:rPr lang="en-US" dirty="0" smtClean="0"/>
              <a:t>MMI 402 Fall 2013</a:t>
            </a:r>
          </a:p>
        </p:txBody>
      </p:sp>
    </p:spTree>
    <p:extLst>
      <p:ext uri="{BB962C8B-B14F-4D97-AF65-F5344CB8AC3E}">
        <p14:creationId xmlns:p14="http://schemas.microsoft.com/office/powerpoint/2010/main" val="3307344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6200"/>
            <a:ext cx="6457950" cy="1200150"/>
          </a:xfrm>
        </p:spPr>
        <p:txBody>
          <a:bodyPr/>
          <a:lstStyle/>
          <a:p>
            <a:r>
              <a:rPr lang="en-US" dirty="0" smtClean="0">
                <a:solidFill>
                  <a:schemeClr val="accent6"/>
                </a:solidFill>
              </a:rPr>
              <a:t>References</a:t>
            </a:r>
            <a:r>
              <a:rPr lang="en-US" dirty="0">
                <a:solidFill>
                  <a:schemeClr val="accent6"/>
                </a:solidFill>
              </a:rPr>
              <a:t>: </a:t>
            </a:r>
            <a:br>
              <a:rPr lang="en-US" dirty="0">
                <a:solidFill>
                  <a:schemeClr val="accent6"/>
                </a:solidFill>
              </a:rPr>
            </a:br>
            <a:endParaRPr lang="en-US" sz="2400" dirty="0">
              <a:solidFill>
                <a:schemeClr val="accent6"/>
              </a:solidFill>
            </a:endParaRPr>
          </a:p>
        </p:txBody>
      </p:sp>
      <p:sp>
        <p:nvSpPr>
          <p:cNvPr id="3" name="Content Placeholder 2"/>
          <p:cNvSpPr>
            <a:spLocks noGrp="1"/>
          </p:cNvSpPr>
          <p:nvPr>
            <p:ph idx="1"/>
          </p:nvPr>
        </p:nvSpPr>
        <p:spPr/>
        <p:txBody>
          <a:bodyPr/>
          <a:lstStyle/>
          <a:p>
            <a:pPr marL="914400" lvl="2" indent="-342900">
              <a:lnSpc>
                <a:spcPct val="115000"/>
              </a:lnSpc>
              <a:spcBef>
                <a:spcPts val="0"/>
              </a:spcBef>
              <a:spcAft>
                <a:spcPts val="1000"/>
              </a:spcAft>
              <a:buFont typeface="+mj-lt"/>
              <a:buAutoNum type="arabicPeriod"/>
            </a:pPr>
            <a:r>
              <a:rPr lang="en-US" sz="1400" i="1" dirty="0" smtClean="0">
                <a:ea typeface="Times New Roman"/>
                <a:cs typeface="Times New Roman"/>
              </a:rPr>
              <a:t>What is NHIN connect and NHIN Direct?</a:t>
            </a:r>
          </a:p>
          <a:p>
            <a:pPr marL="571500" lvl="2" indent="0">
              <a:lnSpc>
                <a:spcPct val="115000"/>
              </a:lnSpc>
              <a:spcBef>
                <a:spcPts val="0"/>
              </a:spcBef>
              <a:spcAft>
                <a:spcPts val="1000"/>
              </a:spcAft>
              <a:buNone/>
            </a:pPr>
            <a:r>
              <a:rPr lang="en-US" sz="1400" i="1" dirty="0">
                <a:ea typeface="Times New Roman"/>
                <a:cs typeface="Times New Roman"/>
                <a:hlinkClick r:id="rId3"/>
              </a:rPr>
              <a:t>http://</a:t>
            </a:r>
            <a:r>
              <a:rPr lang="en-US" sz="1400" i="1" dirty="0" smtClean="0">
                <a:ea typeface="Times New Roman"/>
                <a:cs typeface="Times New Roman"/>
                <a:hlinkClick r:id="rId3"/>
              </a:rPr>
              <a:t>www.healthdatamanagement.com/news/interoperability-connect-nhin-direct-hie-40313-1.html</a:t>
            </a:r>
            <a:endParaRPr lang="en-US" sz="1400" i="1" dirty="0" smtClean="0">
              <a:ea typeface="Times New Roman"/>
              <a:cs typeface="Times New Roman"/>
            </a:endParaRPr>
          </a:p>
          <a:p>
            <a:pPr marL="571500" lvl="2" indent="0">
              <a:lnSpc>
                <a:spcPct val="115000"/>
              </a:lnSpc>
              <a:spcBef>
                <a:spcPts val="0"/>
              </a:spcBef>
              <a:spcAft>
                <a:spcPts val="1000"/>
              </a:spcAft>
              <a:buNone/>
            </a:pPr>
            <a:r>
              <a:rPr lang="en-US" sz="1400" i="1" dirty="0" smtClean="0">
                <a:ea typeface="Times New Roman"/>
                <a:cs typeface="Times New Roman"/>
              </a:rPr>
              <a:t>2. How to connect EMR to HIE?</a:t>
            </a:r>
          </a:p>
          <a:p>
            <a:pPr marL="571500" lvl="2" indent="0">
              <a:lnSpc>
                <a:spcPct val="115000"/>
              </a:lnSpc>
              <a:spcBef>
                <a:spcPts val="0"/>
              </a:spcBef>
              <a:spcAft>
                <a:spcPts val="1000"/>
              </a:spcAft>
              <a:buNone/>
            </a:pPr>
            <a:r>
              <a:rPr lang="en-US" sz="1400" i="1" dirty="0">
                <a:ea typeface="Times New Roman"/>
                <a:cs typeface="Times New Roman"/>
                <a:hlinkClick r:id="rId4"/>
              </a:rPr>
              <a:t>http://hienetworks.com/2012/07/connecting-the-dots-of-emrs-and-hie</a:t>
            </a:r>
            <a:r>
              <a:rPr lang="en-US" sz="1400" i="1" dirty="0" smtClean="0">
                <a:ea typeface="Times New Roman"/>
                <a:cs typeface="Times New Roman"/>
                <a:hlinkClick r:id="rId4"/>
              </a:rPr>
              <a:t>/</a:t>
            </a:r>
            <a:endParaRPr lang="en-US" sz="1400" i="1" dirty="0" smtClean="0">
              <a:ea typeface="Times New Roman"/>
              <a:cs typeface="Times New Roman"/>
            </a:endParaRPr>
          </a:p>
          <a:p>
            <a:pPr marL="571500" lvl="2" indent="0">
              <a:lnSpc>
                <a:spcPct val="115000"/>
              </a:lnSpc>
              <a:spcBef>
                <a:spcPts val="0"/>
              </a:spcBef>
              <a:spcAft>
                <a:spcPts val="1000"/>
              </a:spcAft>
              <a:buNone/>
            </a:pPr>
            <a:r>
              <a:rPr lang="en-US" sz="1400" i="1" dirty="0" smtClean="0">
                <a:ea typeface="Times New Roman"/>
                <a:cs typeface="Times New Roman"/>
              </a:rPr>
              <a:t>3. An Overview of NHIN</a:t>
            </a:r>
          </a:p>
          <a:p>
            <a:pPr marL="571500" lvl="2" indent="0">
              <a:lnSpc>
                <a:spcPct val="115000"/>
              </a:lnSpc>
              <a:spcBef>
                <a:spcPts val="0"/>
              </a:spcBef>
              <a:spcAft>
                <a:spcPts val="1000"/>
              </a:spcAft>
              <a:buNone/>
            </a:pPr>
            <a:r>
              <a:rPr lang="en-US" sz="1400" i="1" dirty="0">
                <a:ea typeface="Times New Roman"/>
                <a:cs typeface="Times New Roman"/>
              </a:rPr>
              <a:t>www.ibm.com/developerworks/web/library/wa-nhindirect/wa-nhindirect-pdf.pdf</a:t>
            </a:r>
            <a:endParaRPr lang="en-US" sz="1400" i="1" dirty="0" smtClean="0">
              <a:ea typeface="Times New Roman"/>
              <a:cs typeface="Times New Roman"/>
            </a:endParaRPr>
          </a:p>
          <a:p>
            <a:pPr marL="571500" lvl="2" indent="0">
              <a:lnSpc>
                <a:spcPct val="115000"/>
              </a:lnSpc>
              <a:spcBef>
                <a:spcPts val="0"/>
              </a:spcBef>
              <a:spcAft>
                <a:spcPts val="1000"/>
              </a:spcAft>
              <a:buNone/>
            </a:pPr>
            <a:r>
              <a:rPr lang="en-US" sz="1400" i="1" dirty="0" smtClean="0">
                <a:ea typeface="Times New Roman"/>
                <a:cs typeface="Times New Roman"/>
              </a:rPr>
              <a:t> </a:t>
            </a:r>
          </a:p>
          <a:p>
            <a:pPr marL="571500" lvl="2" indent="0">
              <a:lnSpc>
                <a:spcPct val="115000"/>
              </a:lnSpc>
              <a:spcBef>
                <a:spcPts val="0"/>
              </a:spcBef>
              <a:spcAft>
                <a:spcPts val="1000"/>
              </a:spcAft>
              <a:buNone/>
            </a:pPr>
            <a:endParaRPr lang="en-US" sz="1400" i="1" dirty="0">
              <a:ea typeface="Times New Roman"/>
              <a:cs typeface="Times New Roman"/>
            </a:endParaRPr>
          </a:p>
        </p:txBody>
      </p:sp>
    </p:spTree>
    <p:extLst>
      <p:ext uri="{BB962C8B-B14F-4D97-AF65-F5344CB8AC3E}">
        <p14:creationId xmlns:p14="http://schemas.microsoft.com/office/powerpoint/2010/main" val="1919169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solidFill>
                  <a:schemeClr val="accent6"/>
                </a:solidFill>
              </a:rPr>
              <a:t>Health Information Exchange (HIE):</a:t>
            </a:r>
            <a:br>
              <a:rPr lang="en-US" sz="2800" dirty="0" smtClean="0">
                <a:solidFill>
                  <a:schemeClr val="accent6"/>
                </a:solidFill>
              </a:rPr>
            </a:br>
            <a:endParaRPr lang="en-US" sz="2400" dirty="0">
              <a:solidFill>
                <a:schemeClr val="accent6"/>
              </a:solidFill>
            </a:endParaRPr>
          </a:p>
        </p:txBody>
      </p:sp>
      <p:sp>
        <p:nvSpPr>
          <p:cNvPr id="3" name="Content Placeholder 2"/>
          <p:cNvSpPr>
            <a:spLocks noGrp="1"/>
          </p:cNvSpPr>
          <p:nvPr>
            <p:ph idx="1"/>
          </p:nvPr>
        </p:nvSpPr>
        <p:spPr/>
        <p:txBody>
          <a:bodyPr/>
          <a:lstStyle/>
          <a:p>
            <a:r>
              <a:rPr lang="en-US" dirty="0" smtClean="0"/>
              <a:t>HIE refers </a:t>
            </a:r>
            <a:r>
              <a:rPr lang="en-US" dirty="0" smtClean="0"/>
              <a:t>to the technology, standards, and governance that enables the exchange of data between various healthcare stakeholders.</a:t>
            </a:r>
          </a:p>
          <a:p>
            <a:r>
              <a:rPr lang="en-US" dirty="0" smtClean="0"/>
              <a:t>An HIE </a:t>
            </a:r>
            <a:r>
              <a:rPr lang="en-US" dirty="0" smtClean="0"/>
              <a:t>is multidirectional: It is used </a:t>
            </a:r>
            <a:r>
              <a:rPr lang="en-US" dirty="0" smtClean="0"/>
              <a:t>to exchange a patient’s health data between two or </a:t>
            </a:r>
            <a:r>
              <a:rPr lang="en-US" dirty="0" smtClean="0"/>
              <a:t>more care </a:t>
            </a:r>
            <a:r>
              <a:rPr lang="en-US" dirty="0" smtClean="0"/>
              <a:t>providers.</a:t>
            </a:r>
          </a:p>
          <a:p>
            <a:r>
              <a:rPr lang="en-US" dirty="0" smtClean="0"/>
              <a:t>A freestanding radiology center can use an HIE to move images and reports between its PACS and providers’ health record.</a:t>
            </a:r>
          </a:p>
          <a:p>
            <a:r>
              <a:rPr lang="en-US" dirty="0" smtClean="0"/>
              <a:t>An HIE can be dedicated to moving medication-related transactions between EHR systems and pharmacies. </a:t>
            </a:r>
          </a:p>
          <a:p>
            <a:endParaRPr lang="en-US" dirty="0"/>
          </a:p>
        </p:txBody>
      </p:sp>
    </p:spTree>
    <p:extLst>
      <p:ext uri="{BB962C8B-B14F-4D97-AF65-F5344CB8AC3E}">
        <p14:creationId xmlns:p14="http://schemas.microsoft.com/office/powerpoint/2010/main" val="2270258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Exchange Standards –</a:t>
            </a:r>
            <a:br>
              <a:rPr lang="en-US" dirty="0" smtClean="0"/>
            </a:br>
            <a:r>
              <a:rPr lang="en-US" dirty="0"/>
              <a:t> </a:t>
            </a:r>
            <a:r>
              <a:rPr lang="en-US" dirty="0" smtClean="0"/>
              <a:t>CDA &amp; CCR</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Clinical Documentation Architecture</a:t>
            </a:r>
            <a:r>
              <a:rPr lang="en-US" dirty="0" smtClean="0"/>
              <a:t> (</a:t>
            </a:r>
            <a:r>
              <a:rPr lang="en-US" dirty="0" smtClean="0"/>
              <a:t>CDA):</a:t>
            </a:r>
          </a:p>
          <a:p>
            <a:pPr marL="0" indent="0">
              <a:buNone/>
            </a:pPr>
            <a:r>
              <a:rPr lang="en-US" dirty="0"/>
              <a:t>	</a:t>
            </a:r>
            <a:r>
              <a:rPr lang="en-US" dirty="0" smtClean="0"/>
              <a:t>- XML based </a:t>
            </a:r>
          </a:p>
          <a:p>
            <a:pPr marL="0" indent="0">
              <a:buNone/>
            </a:pPr>
            <a:r>
              <a:rPr lang="en-US" dirty="0"/>
              <a:t>	- </a:t>
            </a:r>
            <a:r>
              <a:rPr lang="en-US" dirty="0" smtClean="0"/>
              <a:t>Standards </a:t>
            </a:r>
            <a:r>
              <a:rPr lang="en-US" dirty="0"/>
              <a:t>used for clinical document </a:t>
            </a:r>
            <a:endParaRPr lang="en-US" dirty="0" smtClean="0"/>
          </a:p>
          <a:p>
            <a:pPr marL="0" indent="0">
              <a:buNone/>
            </a:pPr>
            <a:r>
              <a:rPr lang="en-US" dirty="0"/>
              <a:t>	</a:t>
            </a:r>
            <a:r>
              <a:rPr lang="en-US" dirty="0" smtClean="0"/>
              <a:t>- </a:t>
            </a:r>
            <a:r>
              <a:rPr lang="en-US" dirty="0"/>
              <a:t>D</a:t>
            </a:r>
            <a:r>
              <a:rPr lang="en-US" dirty="0" smtClean="0"/>
              <a:t>eveloped </a:t>
            </a:r>
            <a:r>
              <a:rPr lang="en-US" dirty="0"/>
              <a:t>by Health </a:t>
            </a:r>
            <a:r>
              <a:rPr lang="en-US" dirty="0" smtClean="0"/>
              <a:t>Level 7 (HL-7)</a:t>
            </a:r>
          </a:p>
          <a:p>
            <a:pPr marL="0" indent="0">
              <a:buNone/>
            </a:pPr>
            <a:r>
              <a:rPr lang="en-US" dirty="0"/>
              <a:t>	</a:t>
            </a:r>
            <a:r>
              <a:rPr lang="en-US" dirty="0" smtClean="0"/>
              <a:t>- Both human and  systems readable</a:t>
            </a:r>
          </a:p>
          <a:p>
            <a:pPr marL="0" indent="0">
              <a:buNone/>
            </a:pPr>
            <a:r>
              <a:rPr lang="en-US" dirty="0"/>
              <a:t>	</a:t>
            </a:r>
            <a:r>
              <a:rPr lang="en-US" dirty="0" smtClean="0"/>
              <a:t>- Highly flexible and compatible </a:t>
            </a:r>
          </a:p>
          <a:p>
            <a:r>
              <a:rPr lang="en-US" dirty="0" smtClean="0"/>
              <a:t>Continuity of Care Record (CCR):</a:t>
            </a:r>
          </a:p>
          <a:p>
            <a:pPr marL="0" indent="0">
              <a:buNone/>
            </a:pPr>
            <a:r>
              <a:rPr lang="en-US" dirty="0"/>
              <a:t>	</a:t>
            </a:r>
            <a:r>
              <a:rPr lang="en-US" dirty="0" smtClean="0"/>
              <a:t>-Also XML Based standards for clinical documents.</a:t>
            </a:r>
          </a:p>
          <a:p>
            <a:pPr marL="0" indent="0">
              <a:buNone/>
            </a:pPr>
            <a:r>
              <a:rPr lang="en-US" dirty="0"/>
              <a:t>	</a:t>
            </a:r>
            <a:r>
              <a:rPr lang="en-US" dirty="0" smtClean="0"/>
              <a:t>-Developed by ASTM International</a:t>
            </a:r>
          </a:p>
          <a:p>
            <a:pPr marL="0" indent="0">
              <a:buNone/>
            </a:pPr>
            <a:r>
              <a:rPr lang="en-US" dirty="0"/>
              <a:t>	</a:t>
            </a:r>
            <a:r>
              <a:rPr lang="en-US" dirty="0" smtClean="0"/>
              <a:t>- Unlike </a:t>
            </a:r>
            <a:r>
              <a:rPr lang="en-US" dirty="0"/>
              <a:t>CDA, </a:t>
            </a:r>
            <a:r>
              <a:rPr lang="en-US" dirty="0" smtClean="0"/>
              <a:t>it </a:t>
            </a:r>
            <a:r>
              <a:rPr lang="en-US" dirty="0"/>
              <a:t>does not </a:t>
            </a:r>
            <a:r>
              <a:rPr lang="en-US" dirty="0" smtClean="0"/>
              <a:t>support </a:t>
            </a:r>
            <a:r>
              <a:rPr lang="en-US" dirty="0"/>
              <a:t>narrative </a:t>
            </a:r>
            <a:r>
              <a:rPr lang="en-US" dirty="0" smtClean="0"/>
              <a:t>text</a:t>
            </a:r>
          </a:p>
          <a:p>
            <a:pPr marL="0" indent="0">
              <a:buNone/>
            </a:pPr>
            <a:r>
              <a:rPr lang="en-US" dirty="0"/>
              <a:t>	</a:t>
            </a:r>
            <a:r>
              <a:rPr lang="en-US" dirty="0" smtClean="0"/>
              <a:t>- Not electronically acceptable by all systems.</a:t>
            </a:r>
          </a:p>
          <a:p>
            <a:pPr marL="0" indent="0">
              <a:buNone/>
            </a:pP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3099425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Exchange Standards -</a:t>
            </a:r>
            <a:r>
              <a:rPr lang="en-US" dirty="0"/>
              <a:t/>
            </a:r>
            <a:br>
              <a:rPr lang="en-US" dirty="0"/>
            </a:br>
            <a:r>
              <a:rPr lang="en-US" dirty="0" smtClean="0"/>
              <a:t>              CCD</a:t>
            </a:r>
            <a:endParaRPr lang="en-US" dirty="0"/>
          </a:p>
        </p:txBody>
      </p:sp>
      <p:sp>
        <p:nvSpPr>
          <p:cNvPr id="3" name="Content Placeholder 2"/>
          <p:cNvSpPr>
            <a:spLocks noGrp="1"/>
          </p:cNvSpPr>
          <p:nvPr>
            <p:ph idx="1"/>
          </p:nvPr>
        </p:nvSpPr>
        <p:spPr/>
        <p:txBody>
          <a:bodyPr/>
          <a:lstStyle/>
          <a:p>
            <a:r>
              <a:rPr lang="en-US" dirty="0" smtClean="0"/>
              <a:t>Continuity of Care Document (CCD):</a:t>
            </a:r>
            <a:endParaRPr lang="en-US" dirty="0"/>
          </a:p>
          <a:p>
            <a:pPr marL="0" indent="0">
              <a:buNone/>
            </a:pPr>
            <a:r>
              <a:rPr lang="en-US" dirty="0" smtClean="0"/>
              <a:t>     - Formed jointly by HL7 and ASTM </a:t>
            </a:r>
            <a:r>
              <a:rPr lang="en-US" dirty="0"/>
              <a:t>International.</a:t>
            </a:r>
          </a:p>
          <a:p>
            <a:pPr marL="0" indent="0">
              <a:buNone/>
            </a:pPr>
            <a:r>
              <a:rPr lang="en-US" dirty="0" smtClean="0"/>
              <a:t>     - Created </a:t>
            </a:r>
            <a:r>
              <a:rPr lang="en-US" dirty="0"/>
              <a:t>to address the divide between </a:t>
            </a:r>
            <a:r>
              <a:rPr lang="en-US" dirty="0" smtClean="0"/>
              <a:t>CDA &amp; CCR</a:t>
            </a:r>
          </a:p>
          <a:p>
            <a:pPr marL="0" indent="0">
              <a:buNone/>
            </a:pPr>
            <a:r>
              <a:rPr lang="en-US" dirty="0"/>
              <a:t>     - CCHIT </a:t>
            </a:r>
            <a:r>
              <a:rPr lang="en-US" dirty="0" smtClean="0"/>
              <a:t>requires all EHRs to have CCD format </a:t>
            </a:r>
          </a:p>
          <a:p>
            <a:pPr marL="0" indent="0">
              <a:buNone/>
            </a:pPr>
            <a:r>
              <a:rPr lang="en-US" dirty="0"/>
              <a:t> </a:t>
            </a:r>
            <a:r>
              <a:rPr lang="en-US" dirty="0" smtClean="0"/>
              <a:t>    - The CCD is built </a:t>
            </a:r>
            <a:r>
              <a:rPr lang="en-US" dirty="0"/>
              <a:t>on CDA </a:t>
            </a:r>
            <a:r>
              <a:rPr lang="en-US" dirty="0" smtClean="0"/>
              <a:t>elements</a:t>
            </a:r>
            <a:r>
              <a:rPr lang="en-US" dirty="0"/>
              <a:t> &amp;</a:t>
            </a:r>
            <a:r>
              <a:rPr lang="en-US" dirty="0" smtClean="0"/>
              <a:t> CCR data context</a:t>
            </a:r>
            <a:endParaRPr lang="en-US" dirty="0"/>
          </a:p>
          <a:p>
            <a:pPr marL="0" indent="0">
              <a:buNone/>
            </a:pPr>
            <a:r>
              <a:rPr lang="en-US" dirty="0" smtClean="0"/>
              <a:t>     - Easy to implement on </a:t>
            </a:r>
            <a:r>
              <a:rPr lang="en-US" dirty="0"/>
              <a:t>existing </a:t>
            </a:r>
            <a:r>
              <a:rPr lang="en-US" dirty="0" smtClean="0"/>
              <a:t>applications &amp; EMRs</a:t>
            </a:r>
          </a:p>
          <a:p>
            <a:pPr marL="0" indent="0">
              <a:buNone/>
            </a:pPr>
            <a:r>
              <a:rPr lang="en-US" dirty="0"/>
              <a:t> </a:t>
            </a:r>
            <a:r>
              <a:rPr lang="en-US" dirty="0" smtClean="0"/>
              <a:t>    - Highly compatible across disparate systems.</a:t>
            </a:r>
            <a:endParaRPr lang="en-US" dirty="0"/>
          </a:p>
          <a:p>
            <a:pPr marL="0" indent="0">
              <a:buNone/>
            </a:pPr>
            <a:r>
              <a:rPr lang="en-US" dirty="0" smtClean="0"/>
              <a:t>     - Prevents </a:t>
            </a:r>
            <a:r>
              <a:rPr lang="en-US" dirty="0"/>
              <a:t>‘digital –silo</a:t>
            </a:r>
            <a:r>
              <a:rPr lang="en-US" dirty="0" smtClean="0"/>
              <a:t>’</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752074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6200"/>
            <a:ext cx="6457950" cy="1200150"/>
          </a:xfrm>
        </p:spPr>
        <p:txBody>
          <a:bodyPr/>
          <a:lstStyle/>
          <a:p>
            <a:r>
              <a:rPr lang="en-US" dirty="0" smtClean="0">
                <a:solidFill>
                  <a:schemeClr val="accent6"/>
                </a:solidFill>
              </a:rPr>
              <a:t>Regional Health Information Organization (RHIO): </a:t>
            </a:r>
            <a:r>
              <a:rPr lang="en-US" dirty="0">
                <a:solidFill>
                  <a:schemeClr val="accent6"/>
                </a:solidFill>
              </a:rPr>
              <a:t/>
            </a:r>
            <a:br>
              <a:rPr lang="en-US" dirty="0">
                <a:solidFill>
                  <a:schemeClr val="accent6"/>
                </a:solidFill>
              </a:rPr>
            </a:br>
            <a:endParaRPr lang="en-US" sz="2400" dirty="0">
              <a:solidFill>
                <a:schemeClr val="accent6"/>
              </a:solidFill>
            </a:endParaRPr>
          </a:p>
        </p:txBody>
      </p:sp>
      <p:sp>
        <p:nvSpPr>
          <p:cNvPr id="3" name="Content Placeholder 2"/>
          <p:cNvSpPr>
            <a:spLocks noGrp="1"/>
          </p:cNvSpPr>
          <p:nvPr>
            <p:ph idx="1"/>
          </p:nvPr>
        </p:nvSpPr>
        <p:spPr/>
        <p:txBody>
          <a:bodyPr/>
          <a:lstStyle/>
          <a:p>
            <a:pPr marL="793750" lvl="2" indent="-404813">
              <a:lnSpc>
                <a:spcPct val="115000"/>
              </a:lnSpc>
              <a:spcBef>
                <a:spcPts val="0"/>
              </a:spcBef>
              <a:spcAft>
                <a:spcPts val="1000"/>
              </a:spcAft>
            </a:pPr>
            <a:r>
              <a:rPr lang="en-US" sz="2400" dirty="0" smtClean="0">
                <a:ea typeface="Times New Roman"/>
                <a:cs typeface="Times New Roman"/>
              </a:rPr>
              <a:t>A RHIO is an organization that provides an HIE to health care stakeholders in a specific region, for example, a city or multicounty area. </a:t>
            </a:r>
          </a:p>
          <a:p>
            <a:pPr marL="800100" lvl="2">
              <a:lnSpc>
                <a:spcPct val="115000"/>
              </a:lnSpc>
              <a:spcBef>
                <a:spcPts val="0"/>
              </a:spcBef>
              <a:spcAft>
                <a:spcPts val="1000"/>
              </a:spcAft>
            </a:pPr>
            <a:r>
              <a:rPr lang="en-US" sz="2400" dirty="0" smtClean="0">
                <a:ea typeface="Times New Roman"/>
                <a:cs typeface="Times New Roman"/>
              </a:rPr>
              <a:t>Governed by regional stakeholders, for  example, providers, health plans, and diagnostic centers.</a:t>
            </a:r>
          </a:p>
          <a:p>
            <a:pPr marL="800100" lvl="2">
              <a:lnSpc>
                <a:spcPct val="115000"/>
              </a:lnSpc>
              <a:spcBef>
                <a:spcPts val="0"/>
              </a:spcBef>
              <a:spcAft>
                <a:spcPts val="1000"/>
              </a:spcAft>
            </a:pPr>
            <a:r>
              <a:rPr lang="en-US" sz="2400" dirty="0" smtClean="0">
                <a:ea typeface="Times New Roman"/>
                <a:cs typeface="Times New Roman"/>
              </a:rPr>
              <a:t>The RHIO enables broad exchange of data.</a:t>
            </a:r>
          </a:p>
          <a:p>
            <a:pPr marL="800100" lvl="2">
              <a:lnSpc>
                <a:spcPct val="115000"/>
              </a:lnSpc>
              <a:spcBef>
                <a:spcPts val="0"/>
              </a:spcBef>
              <a:spcAft>
                <a:spcPts val="1000"/>
              </a:spcAft>
            </a:pPr>
            <a:r>
              <a:rPr lang="en-US" sz="2400" dirty="0" smtClean="0">
                <a:ea typeface="Times New Roman"/>
                <a:cs typeface="Times New Roman"/>
              </a:rPr>
              <a:t>A broad exchange is one that supports the full set of patient data that could be contained in an HER.</a:t>
            </a:r>
          </a:p>
          <a:p>
            <a:pPr marL="800100" lvl="2">
              <a:lnSpc>
                <a:spcPct val="115000"/>
              </a:lnSpc>
              <a:spcBef>
                <a:spcPts val="0"/>
              </a:spcBef>
              <a:spcAft>
                <a:spcPts val="1000"/>
              </a:spcAft>
            </a:pPr>
            <a:r>
              <a:rPr lang="en-US" sz="2400" dirty="0" smtClean="0">
                <a:ea typeface="Times New Roman"/>
                <a:cs typeface="Times New Roman"/>
              </a:rPr>
              <a:t>There are more than 200 active RHIOs in the U.S. </a:t>
            </a:r>
          </a:p>
          <a:p>
            <a:pPr marL="800100" lvl="2">
              <a:lnSpc>
                <a:spcPct val="115000"/>
              </a:lnSpc>
              <a:spcBef>
                <a:spcPts val="0"/>
              </a:spcBef>
              <a:spcAft>
                <a:spcPts val="1000"/>
              </a:spcAft>
            </a:pPr>
            <a:endParaRPr lang="en-US" sz="2400" dirty="0" smtClean="0">
              <a:ea typeface="Times New Roman"/>
              <a:cs typeface="Times New Roman"/>
            </a:endParaRPr>
          </a:p>
          <a:p>
            <a:pPr marL="800100" lvl="2">
              <a:lnSpc>
                <a:spcPct val="115000"/>
              </a:lnSpc>
              <a:spcBef>
                <a:spcPts val="0"/>
              </a:spcBef>
              <a:spcAft>
                <a:spcPts val="1000"/>
              </a:spcAft>
            </a:pPr>
            <a:endParaRPr lang="en-US" sz="2400" dirty="0">
              <a:ea typeface="Times New Roman"/>
              <a:cs typeface="Times New Roman"/>
            </a:endParaRPr>
          </a:p>
          <a:p>
            <a:pPr marL="400050" lvl="1">
              <a:lnSpc>
                <a:spcPct val="115000"/>
              </a:lnSpc>
              <a:spcBef>
                <a:spcPts val="0"/>
              </a:spcBef>
              <a:spcAft>
                <a:spcPts val="1000"/>
              </a:spcAft>
            </a:pPr>
            <a:endParaRPr lang="en-US" sz="1600" dirty="0" smtClean="0">
              <a:effectLst/>
              <a:latin typeface="Calibri"/>
              <a:ea typeface="Calibri"/>
              <a:cs typeface="Times New Roman"/>
            </a:endParaRPr>
          </a:p>
        </p:txBody>
      </p:sp>
    </p:spTree>
    <p:extLst>
      <p:ext uri="{BB962C8B-B14F-4D97-AF65-F5344CB8AC3E}">
        <p14:creationId xmlns:p14="http://schemas.microsoft.com/office/powerpoint/2010/main" val="3290180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RHIO Infrastructures</a:t>
            </a:r>
            <a:endParaRPr lang="en-US" dirty="0"/>
          </a:p>
        </p:txBody>
      </p:sp>
      <p:sp>
        <p:nvSpPr>
          <p:cNvPr id="3" name="Content Placeholder 2"/>
          <p:cNvSpPr>
            <a:spLocks noGrp="1"/>
          </p:cNvSpPr>
          <p:nvPr>
            <p:ph idx="1"/>
          </p:nvPr>
        </p:nvSpPr>
        <p:spPr/>
        <p:txBody>
          <a:bodyPr/>
          <a:lstStyle/>
          <a:p>
            <a:r>
              <a:rPr lang="en-US" dirty="0" smtClean="0"/>
              <a:t>Centralized </a:t>
            </a:r>
            <a:r>
              <a:rPr lang="en-US" dirty="0" smtClean="0"/>
              <a:t>Architecture</a:t>
            </a:r>
          </a:p>
          <a:p>
            <a:pPr marL="0" indent="0">
              <a:buNone/>
            </a:pPr>
            <a:r>
              <a:rPr lang="en-US" dirty="0"/>
              <a:t>    - Based </a:t>
            </a:r>
            <a:r>
              <a:rPr lang="en-US" dirty="0" smtClean="0"/>
              <a:t>on Data Warehouse model</a:t>
            </a:r>
          </a:p>
          <a:p>
            <a:pPr marL="0" indent="0">
              <a:buNone/>
            </a:pPr>
            <a:r>
              <a:rPr lang="en-US" dirty="0"/>
              <a:t> </a:t>
            </a:r>
            <a:r>
              <a:rPr lang="en-US" dirty="0" smtClean="0"/>
              <a:t>   - Providers send data to a central data repository </a:t>
            </a:r>
          </a:p>
          <a:p>
            <a:pPr marL="0" indent="0">
              <a:buNone/>
            </a:pPr>
            <a:r>
              <a:rPr lang="en-US" dirty="0" smtClean="0"/>
              <a:t>    - Data is updated usuall</a:t>
            </a:r>
            <a:r>
              <a:rPr lang="en-US" dirty="0" smtClean="0"/>
              <a:t>y on a </a:t>
            </a:r>
            <a:r>
              <a:rPr lang="en-US" dirty="0" smtClean="0"/>
              <a:t>daily basis</a:t>
            </a:r>
            <a:endParaRPr lang="en-US" dirty="0" smtClean="0"/>
          </a:p>
          <a:p>
            <a:pPr marL="0" indent="0">
              <a:buNone/>
            </a:pPr>
            <a:endParaRPr lang="en-US" dirty="0" smtClean="0"/>
          </a:p>
          <a:p>
            <a:r>
              <a:rPr lang="en-US" dirty="0" smtClean="0"/>
              <a:t>Federated </a:t>
            </a:r>
            <a:r>
              <a:rPr lang="en-US" dirty="0" smtClean="0"/>
              <a:t>Architecture</a:t>
            </a:r>
          </a:p>
          <a:p>
            <a:pPr marL="0" indent="0">
              <a:buNone/>
            </a:pPr>
            <a:r>
              <a:rPr lang="en-US" dirty="0"/>
              <a:t>    - </a:t>
            </a:r>
            <a:r>
              <a:rPr lang="en-US" dirty="0" smtClean="0"/>
              <a:t>Based on Distributed Database system</a:t>
            </a:r>
          </a:p>
          <a:p>
            <a:pPr marL="0" indent="0">
              <a:buNone/>
            </a:pPr>
            <a:r>
              <a:rPr lang="en-US" dirty="0"/>
              <a:t> </a:t>
            </a:r>
            <a:r>
              <a:rPr lang="en-US" dirty="0" smtClean="0"/>
              <a:t>   - Data stays at the original provider’s location</a:t>
            </a:r>
          </a:p>
          <a:p>
            <a:pPr marL="0" indent="0">
              <a:buNone/>
            </a:pPr>
            <a:r>
              <a:rPr lang="en-US" dirty="0"/>
              <a:t> </a:t>
            </a:r>
            <a:r>
              <a:rPr lang="en-US" dirty="0" smtClean="0"/>
              <a:t>   - T</a:t>
            </a:r>
            <a:r>
              <a:rPr lang="en-US" dirty="0" smtClean="0"/>
              <a:t>he </a:t>
            </a:r>
            <a:r>
              <a:rPr lang="en-US" dirty="0"/>
              <a:t>RHIO only has a "pointer" to that </a:t>
            </a:r>
            <a:r>
              <a:rPr lang="en-US" dirty="0" smtClean="0"/>
              <a:t>data</a:t>
            </a:r>
            <a:endParaRPr lang="en-US" dirty="0"/>
          </a:p>
        </p:txBody>
      </p:sp>
    </p:spTree>
    <p:extLst>
      <p:ext uri="{BB962C8B-B14F-4D97-AF65-F5344CB8AC3E}">
        <p14:creationId xmlns:p14="http://schemas.microsoft.com/office/powerpoint/2010/main" val="325995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6200"/>
            <a:ext cx="6457950" cy="1200150"/>
          </a:xfrm>
        </p:spPr>
        <p:txBody>
          <a:bodyPr/>
          <a:lstStyle/>
          <a:p>
            <a:r>
              <a:rPr lang="en-US" sz="2800" dirty="0" smtClean="0">
                <a:solidFill>
                  <a:schemeClr val="accent6"/>
                </a:solidFill>
              </a:rPr>
              <a:t>eHealth Exchange (formerly NHIN)</a:t>
            </a:r>
            <a:endParaRPr lang="en-US" sz="2800" dirty="0">
              <a:solidFill>
                <a:schemeClr val="accent6"/>
              </a:solidFill>
            </a:endParaRPr>
          </a:p>
        </p:txBody>
      </p:sp>
      <p:sp>
        <p:nvSpPr>
          <p:cNvPr id="3" name="Content Placeholder 2"/>
          <p:cNvSpPr>
            <a:spLocks noGrp="1"/>
          </p:cNvSpPr>
          <p:nvPr>
            <p:ph idx="1"/>
          </p:nvPr>
        </p:nvSpPr>
        <p:spPr/>
        <p:txBody>
          <a:bodyPr/>
          <a:lstStyle/>
          <a:p>
            <a:pPr marL="857250" lvl="2" indent="-285750">
              <a:lnSpc>
                <a:spcPct val="115000"/>
              </a:lnSpc>
              <a:spcBef>
                <a:spcPts val="0"/>
              </a:spcBef>
              <a:spcAft>
                <a:spcPts val="1000"/>
              </a:spcAft>
            </a:pPr>
            <a:r>
              <a:rPr lang="en-US" sz="2400" dirty="0" smtClean="0">
                <a:ea typeface="Times New Roman"/>
                <a:cs typeface="Times New Roman"/>
              </a:rPr>
              <a:t> </a:t>
            </a:r>
            <a:r>
              <a:rPr lang="en-US" sz="2000" dirty="0" smtClean="0">
                <a:ea typeface="Times New Roman"/>
                <a:cs typeface="Times New Roman"/>
              </a:rPr>
              <a:t>Enables providers around the country to s</a:t>
            </a:r>
            <a:r>
              <a:rPr lang="en-US" sz="2000" dirty="0" smtClean="0"/>
              <a:t>hare </a:t>
            </a:r>
            <a:r>
              <a:rPr lang="en-US" sz="2000" dirty="0"/>
              <a:t>information under a common trust framework and a common set of rules</a:t>
            </a:r>
            <a:r>
              <a:rPr lang="en-US" sz="2000" dirty="0" smtClean="0">
                <a:ea typeface="Times New Roman"/>
                <a:cs typeface="Times New Roman"/>
              </a:rPr>
              <a:t>.</a:t>
            </a:r>
          </a:p>
          <a:p>
            <a:pPr marL="857250" lvl="2" indent="-285750">
              <a:lnSpc>
                <a:spcPct val="115000"/>
              </a:lnSpc>
              <a:spcBef>
                <a:spcPts val="0"/>
              </a:spcBef>
              <a:spcAft>
                <a:spcPts val="1000"/>
              </a:spcAft>
            </a:pPr>
            <a:r>
              <a:rPr lang="en-US" sz="2000" dirty="0" smtClean="0"/>
              <a:t>Gives </a:t>
            </a:r>
            <a:r>
              <a:rPr lang="en-US" sz="2000" dirty="0"/>
              <a:t>healthcare organizations the ability to meet the </a:t>
            </a:r>
            <a:r>
              <a:rPr lang="en-US" sz="2000" dirty="0"/>
              <a:t>Meaningful Use Stage </a:t>
            </a:r>
            <a:r>
              <a:rPr lang="en-US" sz="2000" dirty="0" smtClean="0"/>
              <a:t>2 requirements </a:t>
            </a:r>
            <a:r>
              <a:rPr lang="en-US" sz="2000" dirty="0"/>
              <a:t>regarding the exchange of care </a:t>
            </a:r>
            <a:r>
              <a:rPr lang="en-US" sz="2000" dirty="0" smtClean="0"/>
              <a:t>summaries.</a:t>
            </a:r>
          </a:p>
          <a:p>
            <a:pPr marL="857250" lvl="2" indent="-285750">
              <a:lnSpc>
                <a:spcPct val="115000"/>
              </a:lnSpc>
              <a:spcBef>
                <a:spcPts val="0"/>
              </a:spcBef>
              <a:spcAft>
                <a:spcPts val="1000"/>
              </a:spcAft>
            </a:pPr>
            <a:r>
              <a:rPr lang="en-US" sz="2000" dirty="0"/>
              <a:t>By linking to the eHealth Exchange, providers can receive patient care summaries electronically during care transitions and referrals</a:t>
            </a:r>
            <a:endParaRPr lang="en-US" sz="2000" dirty="0" smtClean="0">
              <a:ea typeface="Times New Roman"/>
              <a:cs typeface="Times New Roman"/>
            </a:endParaRPr>
          </a:p>
          <a:p>
            <a:pPr marL="857250" lvl="2" indent="-285750">
              <a:lnSpc>
                <a:spcPct val="115000"/>
              </a:lnSpc>
              <a:spcBef>
                <a:spcPts val="0"/>
              </a:spcBef>
              <a:spcAft>
                <a:spcPts val="1000"/>
              </a:spcAft>
            </a:pPr>
            <a:r>
              <a:rPr lang="en-US" sz="2000" dirty="0" smtClean="0"/>
              <a:t>Currently</a:t>
            </a:r>
            <a:r>
              <a:rPr lang="en-US" sz="2000" dirty="0"/>
              <a:t>, </a:t>
            </a:r>
            <a:r>
              <a:rPr lang="en-US" sz="2000" dirty="0" smtClean="0"/>
              <a:t>40 </a:t>
            </a:r>
            <a:r>
              <a:rPr lang="en-US" sz="2000" dirty="0"/>
              <a:t>participants </a:t>
            </a:r>
            <a:r>
              <a:rPr lang="en-US" sz="2000" dirty="0" smtClean="0"/>
              <a:t>including federal </a:t>
            </a:r>
            <a:r>
              <a:rPr lang="en-US" sz="2000" dirty="0"/>
              <a:t>agencies, </a:t>
            </a:r>
            <a:r>
              <a:rPr lang="en-US" sz="2000" dirty="0" smtClean="0"/>
              <a:t>RHIOs, HIOs and healthcare systems are using eHealth Exchange.  </a:t>
            </a:r>
          </a:p>
        </p:txBody>
      </p:sp>
    </p:spTree>
    <p:extLst>
      <p:ext uri="{BB962C8B-B14F-4D97-AF65-F5344CB8AC3E}">
        <p14:creationId xmlns:p14="http://schemas.microsoft.com/office/powerpoint/2010/main" val="1029114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Health Exchange</a:t>
            </a:r>
            <a:endParaRPr lang="en-US" dirty="0"/>
          </a:p>
        </p:txBody>
      </p:sp>
      <p:sp>
        <p:nvSpPr>
          <p:cNvPr id="3" name="Content Placeholder 2"/>
          <p:cNvSpPr>
            <a:spLocks noGrp="1"/>
          </p:cNvSpPr>
          <p:nvPr>
            <p:ph idx="1"/>
          </p:nvPr>
        </p:nvSpPr>
        <p:spPr/>
        <p:txBody>
          <a:bodyPr/>
          <a:lstStyle/>
          <a:p>
            <a:r>
              <a:rPr lang="en-US" dirty="0" smtClean="0"/>
              <a:t>Healtheway:</a:t>
            </a:r>
          </a:p>
          <a:p>
            <a:pPr marL="0" indent="0">
              <a:buNone/>
            </a:pPr>
            <a:r>
              <a:rPr lang="en-US" dirty="0"/>
              <a:t> </a:t>
            </a:r>
            <a:r>
              <a:rPr lang="en-US" dirty="0" smtClean="0"/>
              <a:t>   -</a:t>
            </a:r>
            <a:r>
              <a:rPr lang="en-US" dirty="0"/>
              <a:t> </a:t>
            </a:r>
            <a:r>
              <a:rPr lang="en-US" dirty="0" smtClean="0"/>
              <a:t>A </a:t>
            </a:r>
            <a:r>
              <a:rPr lang="en-US" dirty="0" smtClean="0"/>
              <a:t>nonprofit </a:t>
            </a:r>
            <a:r>
              <a:rPr lang="en-US" dirty="0"/>
              <a:t>public-private partnership </a:t>
            </a:r>
          </a:p>
          <a:p>
            <a:pPr marL="0" indent="0" defTabSz="512763">
              <a:buNone/>
            </a:pPr>
            <a:r>
              <a:rPr lang="en-US" dirty="0" smtClean="0"/>
              <a:t>    - </a:t>
            </a:r>
            <a:r>
              <a:rPr lang="en-US" dirty="0" smtClean="0"/>
              <a:t>L</a:t>
            </a:r>
            <a:r>
              <a:rPr lang="en-US" dirty="0" smtClean="0"/>
              <a:t>ay </a:t>
            </a:r>
            <a:r>
              <a:rPr lang="en-US" dirty="0"/>
              <a:t>the foundation for </a:t>
            </a:r>
            <a:r>
              <a:rPr lang="en-US" dirty="0" smtClean="0"/>
              <a:t>nationwide </a:t>
            </a:r>
            <a:r>
              <a:rPr lang="en-US" dirty="0"/>
              <a:t>health information </a:t>
            </a:r>
            <a:r>
              <a:rPr lang="en-US" dirty="0" smtClean="0"/>
              <a:t> 	exchange</a:t>
            </a:r>
          </a:p>
          <a:p>
            <a:pPr marL="0" indent="0" defTabSz="512763">
              <a:buNone/>
            </a:pPr>
            <a:r>
              <a:rPr lang="en-US" dirty="0"/>
              <a:t> </a:t>
            </a:r>
            <a:r>
              <a:rPr lang="en-US" dirty="0" smtClean="0"/>
              <a:t>   - F</a:t>
            </a:r>
            <a:r>
              <a:rPr lang="en-US" dirty="0" smtClean="0"/>
              <a:t>acilitates </a:t>
            </a:r>
            <a:r>
              <a:rPr lang="en-US" dirty="0"/>
              <a:t>development of “rules of the road” </a:t>
            </a:r>
            <a:r>
              <a:rPr lang="en-US" dirty="0" smtClean="0"/>
              <a:t>for </a:t>
            </a:r>
            <a:r>
              <a:rPr lang="en-US" dirty="0"/>
              <a:t>the </a:t>
            </a:r>
            <a:r>
              <a:rPr lang="en-US" dirty="0" smtClean="0"/>
              <a:t>    	eHealth Exchange providers</a:t>
            </a:r>
            <a:endParaRPr lang="en-US" dirty="0" smtClean="0"/>
          </a:p>
          <a:p>
            <a:r>
              <a:rPr lang="en-US" dirty="0" smtClean="0"/>
              <a:t> CONNECT:</a:t>
            </a:r>
          </a:p>
          <a:p>
            <a:pPr marL="0" indent="0">
              <a:buNone/>
            </a:pPr>
            <a:r>
              <a:rPr lang="en-US" dirty="0" smtClean="0"/>
              <a:t>    - A </a:t>
            </a:r>
            <a:r>
              <a:rPr lang="en-US" dirty="0"/>
              <a:t>free, </a:t>
            </a:r>
            <a:r>
              <a:rPr lang="en-US" dirty="0" smtClean="0"/>
              <a:t>open-source software solution for HIE</a:t>
            </a:r>
          </a:p>
          <a:p>
            <a:pPr marL="0" indent="0">
              <a:buNone/>
            </a:pPr>
            <a:r>
              <a:rPr lang="en-US" dirty="0" smtClean="0"/>
              <a:t>    - Enables </a:t>
            </a:r>
            <a:r>
              <a:rPr lang="en-US" dirty="0"/>
              <a:t>HIEs </a:t>
            </a:r>
            <a:r>
              <a:rPr lang="en-US" dirty="0" smtClean="0"/>
              <a:t>to </a:t>
            </a:r>
            <a:r>
              <a:rPr lang="en-US" dirty="0"/>
              <a:t>share data over the </a:t>
            </a:r>
            <a:r>
              <a:rPr lang="en-US" dirty="0" smtClean="0"/>
              <a:t>eHealth </a:t>
            </a:r>
            <a:r>
              <a:rPr lang="en-US" dirty="0"/>
              <a:t>Exchange </a:t>
            </a:r>
            <a:endParaRPr lang="en-US" dirty="0"/>
          </a:p>
          <a:p>
            <a:r>
              <a:rPr lang="en-US" dirty="0" smtClean="0"/>
              <a:t> Direct Project: </a:t>
            </a:r>
          </a:p>
          <a:p>
            <a:pPr marL="0" indent="0">
              <a:buNone/>
            </a:pPr>
            <a:r>
              <a:rPr lang="en-US" dirty="0" smtClean="0"/>
              <a:t>     - Provides </a:t>
            </a:r>
            <a:r>
              <a:rPr lang="en-US" dirty="0" smtClean="0"/>
              <a:t>Secure sharing of HIE</a:t>
            </a:r>
          </a:p>
          <a:p>
            <a:pPr marL="0" indent="0">
              <a:buNone/>
            </a:pPr>
            <a:r>
              <a:rPr lang="en-US" dirty="0"/>
              <a:t> </a:t>
            </a:r>
            <a:r>
              <a:rPr lang="en-US" dirty="0" smtClean="0"/>
              <a:t>    - </a:t>
            </a:r>
            <a:r>
              <a:rPr lang="en-US" dirty="0"/>
              <a:t>U</a:t>
            </a:r>
            <a:r>
              <a:rPr lang="en-US" dirty="0" smtClean="0"/>
              <a:t>ses SMTP </a:t>
            </a:r>
            <a:r>
              <a:rPr lang="en-US" dirty="0"/>
              <a:t>protocol as its communication backbone.</a:t>
            </a:r>
            <a:endParaRPr lang="en-US" dirty="0"/>
          </a:p>
        </p:txBody>
      </p:sp>
    </p:spTree>
    <p:extLst>
      <p:ext uri="{BB962C8B-B14F-4D97-AF65-F5344CB8AC3E}">
        <p14:creationId xmlns:p14="http://schemas.microsoft.com/office/powerpoint/2010/main" val="1688890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 among Local, Regional and National Level</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80537" y="1447800"/>
            <a:ext cx="6078176" cy="5105400"/>
          </a:xfrm>
        </p:spPr>
      </p:pic>
    </p:spTree>
    <p:extLst>
      <p:ext uri="{BB962C8B-B14F-4D97-AF65-F5344CB8AC3E}">
        <p14:creationId xmlns:p14="http://schemas.microsoft.com/office/powerpoint/2010/main" val="1999909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Physicians at work design template">
  <a:themeElements>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Physicians at work design template</Template>
  <TotalTime>4271</TotalTime>
  <Words>814</Words>
  <Application>Microsoft Office PowerPoint</Application>
  <PresentationFormat>On-screen Show (4:3)</PresentationFormat>
  <Paragraphs>103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Physicians at work design template</vt:lpstr>
      <vt:lpstr>Final Project – Health Information Exchange: Technology, Challenges &amp; Opportunities  </vt:lpstr>
      <vt:lpstr>Health Information Exchange (HIE): </vt:lpstr>
      <vt:lpstr>Data Exchange Standards –  CDA &amp; CCR </vt:lpstr>
      <vt:lpstr>Data Exchange Standards -               CCD</vt:lpstr>
      <vt:lpstr>Regional Health Information Organization (RHIO):  </vt:lpstr>
      <vt:lpstr>RHIO Infrastructures</vt:lpstr>
      <vt:lpstr>eHealth Exchange (formerly NHIN)</vt:lpstr>
      <vt:lpstr>eHealth Exchange</vt:lpstr>
      <vt:lpstr>HIE among Local, Regional and National Level</vt:lpstr>
      <vt:lpstr>References:  </vt:lpstr>
    </vt:vector>
  </TitlesOfParts>
  <Company>HCA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 The Diagnostic Process</dc:title>
  <dc:creator>Michelle Burke</dc:creator>
  <cp:lastModifiedBy>Kazi Russell</cp:lastModifiedBy>
  <cp:revision>88</cp:revision>
  <dcterms:created xsi:type="dcterms:W3CDTF">2013-10-19T14:42:26Z</dcterms:created>
  <dcterms:modified xsi:type="dcterms:W3CDTF">2013-12-01T20:32:38Z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TC102862151033</vt:lpwstr>
  </property>
</Properties>
</file>