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4" r:id="rId2"/>
    <p:sldMasterId id="2147483685" r:id="rId3"/>
  </p:sldMasterIdLst>
  <p:notesMasterIdLst>
    <p:notesMasterId r:id="rId55"/>
  </p:notesMasterIdLst>
  <p:sldIdLst>
    <p:sldId id="256" r:id="rId4"/>
    <p:sldId id="307" r:id="rId5"/>
    <p:sldId id="308" r:id="rId6"/>
    <p:sldId id="309" r:id="rId7"/>
    <p:sldId id="310" r:id="rId8"/>
    <p:sldId id="311" r:id="rId9"/>
    <p:sldId id="262" r:id="rId10"/>
    <p:sldId id="263" r:id="rId11"/>
    <p:sldId id="264" r:id="rId12"/>
    <p:sldId id="265" r:id="rId13"/>
    <p:sldId id="266" r:id="rId14"/>
    <p:sldId id="267" r:id="rId15"/>
    <p:sldId id="268" r:id="rId16"/>
    <p:sldId id="315" r:id="rId17"/>
    <p:sldId id="316" r:id="rId18"/>
    <p:sldId id="317" r:id="rId19"/>
    <p:sldId id="272" r:id="rId20"/>
    <p:sldId id="312" r:id="rId21"/>
    <p:sldId id="274" r:id="rId22"/>
    <p:sldId id="275" r:id="rId23"/>
    <p:sldId id="276" r:id="rId24"/>
    <p:sldId id="277" r:id="rId25"/>
    <p:sldId id="278" r:id="rId26"/>
    <p:sldId id="279" r:id="rId27"/>
    <p:sldId id="280" r:id="rId28"/>
    <p:sldId id="313" r:id="rId29"/>
    <p:sldId id="314" r:id="rId30"/>
    <p:sldId id="283" r:id="rId31"/>
    <p:sldId id="284" r:id="rId32"/>
    <p:sldId id="285" r:id="rId33"/>
    <p:sldId id="286" r:id="rId34"/>
    <p:sldId id="287" r:id="rId35"/>
    <p:sldId id="318" r:id="rId36"/>
    <p:sldId id="319" r:id="rId37"/>
    <p:sldId id="320" r:id="rId38"/>
    <p:sldId id="291" r:id="rId39"/>
    <p:sldId id="321" r:id="rId40"/>
    <p:sldId id="322"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20662" autoAdjust="0"/>
    <p:restoredTop sz="94660"/>
  </p:normalViewPr>
  <p:slideViewPr>
    <p:cSldViewPr snapToGrid="0">
      <p:cViewPr varScale="1">
        <p:scale>
          <a:sx n="70" d="100"/>
          <a:sy n="70" d="100"/>
        </p:scale>
        <p:origin x="11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marL="0" marR="0" indent="0" algn="l" rtl="0">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Tree>
    <p:extLst>
      <p:ext uri="{BB962C8B-B14F-4D97-AF65-F5344CB8AC3E}">
        <p14:creationId xmlns:p14="http://schemas.microsoft.com/office/powerpoint/2010/main" val="14286785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hrintelligence.com/glossary/telehealth/"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mapsengine.google.com/map/viewer?mid=zR4Dsq8ZcwOU.k_e8ZF1TYCZ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SzPct val="25000"/>
              <a:buFont typeface="Calibri"/>
              <a:buNone/>
            </a:pPr>
            <a:r>
              <a:rPr lang="en-US" sz="1800" b="0" i="0" u="none" strike="noStrike" cap="none" baseline="0">
                <a:latin typeface="Calibri"/>
                <a:ea typeface="Calibri"/>
                <a:cs typeface="Calibri"/>
                <a:sym typeface="Calibri"/>
              </a:rPr>
              <a:t>MED INF 401 DL Group 3 Final Project Slides – </a:t>
            </a:r>
            <a:r>
              <a:rPr lang="en-US" sz="1800" b="0" i="0" u="none" strike="noStrike" cap="none" baseline="0">
                <a:solidFill>
                  <a:schemeClr val="dk1"/>
                </a:solidFill>
                <a:latin typeface="Calibri"/>
                <a:ea typeface="Calibri"/>
                <a:cs typeface="Calibri"/>
                <a:sym typeface="Calibri"/>
                <a:rtl val="0"/>
              </a:rPr>
              <a:t>Kazi Russell, Dave Seidman, Rebecca Traina</a:t>
            </a:r>
          </a:p>
          <a:p>
            <a:pPr marL="0" marR="0" lvl="0" indent="0" algn="l" rtl="0">
              <a:spcBef>
                <a:spcPts val="0"/>
              </a:spcBef>
              <a:buSzPct val="25000"/>
              <a:buFont typeface="Calibri"/>
              <a:buNone/>
            </a:pPr>
            <a:r>
              <a:rPr lang="en-US" sz="1800" b="0" i="0" u="none" strike="noStrike" cap="none" baseline="0">
                <a:latin typeface="Calibri"/>
                <a:ea typeface="Calibri"/>
                <a:cs typeface="Calibri"/>
                <a:sym typeface="Calibri"/>
              </a:rPr>
              <a:t>Integrating Telemedicine into Healthcare Delivery</a:t>
            </a:r>
          </a:p>
          <a:p>
            <a:endParaRPr lang="en-US" sz="1800" b="0" i="0" u="none" strike="noStrike" cap="none" baseline="0">
              <a:latin typeface="Calibri"/>
              <a:ea typeface="Calibri"/>
              <a:cs typeface="Calibri"/>
              <a:sym typeface="Calibri"/>
            </a:endParaRPr>
          </a:p>
        </p:txBody>
      </p:sp>
      <p:sp>
        <p:nvSpPr>
          <p:cNvPr id="130" name="Shape 1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1701584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i="1">
                <a:solidFill>
                  <a:schemeClr val="dk1"/>
                </a:solidFill>
                <a:latin typeface="Calibri"/>
                <a:ea typeface="Calibri"/>
                <a:cs typeface="Calibri"/>
                <a:sym typeface="Calibri"/>
              </a:rPr>
              <a:t>Figure 3.</a:t>
            </a:r>
            <a:r>
              <a:rPr lang="en-US" sz="1200">
                <a:solidFill>
                  <a:schemeClr val="dk1"/>
                </a:solidFill>
                <a:latin typeface="Calibri"/>
                <a:ea typeface="Calibri"/>
                <a:cs typeface="Calibri"/>
                <a:sym typeface="Calibri"/>
              </a:rPr>
              <a:t> From "</a:t>
            </a:r>
            <a:r>
              <a:rPr lang="en-US" sz="1200">
                <a:solidFill>
                  <a:srgbClr val="222222"/>
                </a:solidFill>
                <a:latin typeface="Calibri"/>
                <a:ea typeface="Calibri"/>
                <a:cs typeface="Calibri"/>
                <a:sym typeface="Calibri"/>
              </a:rPr>
              <a:t>Acceptance of Telemedical Treatments–A Medical Professional Point of View”.</a:t>
            </a:r>
            <a:r>
              <a:rPr lang="en-US" sz="1200">
                <a:solidFill>
                  <a:schemeClr val="dk1"/>
                </a:solidFill>
                <a:latin typeface="Calibri"/>
                <a:ea typeface="Calibri"/>
                <a:cs typeface="Calibri"/>
                <a:sym typeface="Calibri"/>
              </a:rPr>
              <a:t> by M. Ziefle, L. Klack, W. Wilkowska, &amp; A. Holzinger, 2013, </a:t>
            </a:r>
            <a:r>
              <a:rPr lang="en-US" sz="1200" i="1">
                <a:solidFill>
                  <a:schemeClr val="dk1"/>
                </a:solidFill>
                <a:latin typeface="Calibri"/>
                <a:ea typeface="Calibri"/>
                <a:cs typeface="Calibri"/>
                <a:sym typeface="Calibri"/>
              </a:rPr>
              <a:t>H</a:t>
            </a:r>
            <a:r>
              <a:rPr lang="en-US" sz="1200" i="1">
                <a:solidFill>
                  <a:srgbClr val="222222"/>
                </a:solidFill>
                <a:latin typeface="Calibri"/>
                <a:ea typeface="Calibri"/>
                <a:cs typeface="Calibri"/>
                <a:sym typeface="Calibri"/>
              </a:rPr>
              <a:t>uman Interface and the Management of Information. Information and Interaction for Health, Safety, Mobility and Complex Environments</a:t>
            </a:r>
            <a:r>
              <a:rPr lang="en-US" sz="1200">
                <a:solidFill>
                  <a:schemeClr val="dk1"/>
                </a:solidFill>
                <a:latin typeface="Calibri"/>
                <a:ea typeface="Calibri"/>
                <a:cs typeface="Calibri"/>
                <a:sym typeface="Calibri"/>
              </a:rPr>
              <a:t>, p. 331.</a:t>
            </a:r>
          </a:p>
          <a:p>
            <a:endParaRPr lang="en-US"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a:solidFill>
                  <a:schemeClr val="dk1"/>
                </a:solidFill>
                <a:latin typeface="Calibri"/>
                <a:ea typeface="Calibri"/>
                <a:cs typeface="Calibri"/>
                <a:sym typeface="Calibri"/>
              </a:rPr>
              <a:t>The figure compares physicians attitudes towards telemedicine based on 13 different criteria, versus a control group of assorted other working professionals (not patients). As this particular demonstrates, physicians have more negatives views than non-physicians on almost every aspect of telemedicine, though they still have an overall preference for telemedicine versus conventional medicine.</a:t>
            </a:r>
          </a:p>
          <a:p>
            <a:endParaRPr lang="en-US"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a:solidFill>
                  <a:schemeClr val="dk1"/>
                </a:solidFill>
                <a:latin typeface="Calibri"/>
                <a:ea typeface="Calibri"/>
                <a:cs typeface="Calibri"/>
                <a:sym typeface="Calibri"/>
              </a:rPr>
              <a:t>Their biggest concerns are around cost efficiency, data security, and privacy.</a:t>
            </a:r>
          </a:p>
        </p:txBody>
      </p:sp>
      <p:sp>
        <p:nvSpPr>
          <p:cNvPr id="204" name="Shape 2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2262322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Clr>
                <a:schemeClr val="dk1"/>
              </a:buClr>
              <a:buSzPct val="91666"/>
              <a:buFont typeface="Arial"/>
              <a:buNone/>
            </a:pPr>
            <a:r>
              <a:rPr lang="en-US" sz="1200">
                <a:latin typeface="Calibri"/>
                <a:ea typeface="Calibri"/>
                <a:cs typeface="Calibri"/>
                <a:sym typeface="Calibri"/>
              </a:rPr>
              <a:t>An interesting study looked at the attitudes of urban African American and Latino attitudes towards telemedicine. In the results, we see many of the similar perceived advantages and concerns that are found in other studies. </a:t>
            </a:r>
          </a:p>
          <a:p>
            <a:endParaRPr lang="en-US" sz="1200">
              <a:latin typeface="Calibri"/>
              <a:ea typeface="Calibri"/>
              <a:cs typeface="Calibri"/>
              <a:sym typeface="Calibri"/>
            </a:endParaRPr>
          </a:p>
          <a:p>
            <a:pPr lvl="0" rtl="0">
              <a:buClr>
                <a:schemeClr val="dk1"/>
              </a:buClr>
              <a:buSzPct val="91666"/>
              <a:buFont typeface="Arial"/>
              <a:buNone/>
            </a:pPr>
            <a:r>
              <a:rPr lang="en-US" sz="1200">
                <a:latin typeface="Calibri"/>
                <a:ea typeface="Calibri"/>
                <a:cs typeface="Calibri"/>
                <a:sym typeface="Calibri"/>
              </a:rPr>
              <a:t>Commonalities:</a:t>
            </a:r>
          </a:p>
          <a:p>
            <a:pPr marL="914400" lvl="1" indent="-304800" rtl="0">
              <a:buClr>
                <a:srgbClr val="000000"/>
              </a:buClr>
              <a:buSzPct val="100000"/>
              <a:buFont typeface="Calibri"/>
              <a:buChar char="○"/>
            </a:pPr>
            <a:r>
              <a:rPr lang="en-US" sz="1200">
                <a:latin typeface="Calibri"/>
                <a:ea typeface="Calibri"/>
                <a:cs typeface="Calibri"/>
                <a:sym typeface="Calibri"/>
              </a:rPr>
              <a:t>Reduced waiting time </a:t>
            </a:r>
          </a:p>
          <a:p>
            <a:pPr marL="914400" lvl="1" indent="-304800" rtl="0">
              <a:buClr>
                <a:srgbClr val="000000"/>
              </a:buClr>
              <a:buSzPct val="100000"/>
              <a:buFont typeface="Calibri"/>
              <a:buChar char="○"/>
            </a:pPr>
            <a:r>
              <a:rPr lang="en-US" sz="1200">
                <a:latin typeface="Calibri"/>
                <a:ea typeface="Calibri"/>
                <a:cs typeface="Calibri"/>
                <a:sym typeface="Calibri"/>
              </a:rPr>
              <a:t>Immediate feedback</a:t>
            </a:r>
          </a:p>
          <a:p>
            <a:pPr marL="914400" lvl="1" indent="-304800" rtl="0">
              <a:buClr>
                <a:srgbClr val="000000"/>
              </a:buClr>
              <a:buSzPct val="100000"/>
              <a:buFont typeface="Calibri"/>
              <a:buChar char="○"/>
            </a:pPr>
            <a:r>
              <a:rPr lang="en-US" sz="1200">
                <a:latin typeface="Calibri"/>
                <a:ea typeface="Calibri"/>
                <a:cs typeface="Calibri"/>
                <a:sym typeface="Calibri"/>
              </a:rPr>
              <a:t>Increased access to specialists </a:t>
            </a:r>
          </a:p>
          <a:p>
            <a:pPr marL="914400" lvl="1" indent="-304800" rtl="0">
              <a:buClr>
                <a:srgbClr val="000000"/>
              </a:buClr>
              <a:buSzPct val="100000"/>
              <a:buFont typeface="Calibri"/>
              <a:buChar char="○"/>
            </a:pPr>
            <a:r>
              <a:rPr lang="en-US" sz="1200">
                <a:latin typeface="Calibri"/>
                <a:ea typeface="Calibri"/>
                <a:cs typeface="Calibri"/>
                <a:sym typeface="Calibri"/>
              </a:rPr>
              <a:t>Increased access to multiple medical opinions</a:t>
            </a:r>
          </a:p>
          <a:p>
            <a:pPr marL="914400" lvl="1" indent="-304800" rtl="0">
              <a:buClr>
                <a:srgbClr val="000000"/>
              </a:buClr>
              <a:buSzPct val="100000"/>
              <a:buFont typeface="Calibri"/>
              <a:buChar char="○"/>
            </a:pPr>
            <a:r>
              <a:rPr lang="en-US" sz="1200">
                <a:latin typeface="Calibri"/>
                <a:ea typeface="Calibri"/>
                <a:cs typeface="Calibri"/>
                <a:sym typeface="Calibri"/>
              </a:rPr>
              <a:t>Convenience for children and the elderly</a:t>
            </a:r>
          </a:p>
          <a:p>
            <a:endParaRPr lang="en-US" sz="1200">
              <a:latin typeface="Calibri"/>
              <a:ea typeface="Calibri"/>
              <a:cs typeface="Calibri"/>
              <a:sym typeface="Calibri"/>
            </a:endParaRPr>
          </a:p>
          <a:p>
            <a:pPr lvl="0" rtl="0">
              <a:buNone/>
            </a:pPr>
            <a:r>
              <a:rPr lang="en-US" sz="1200">
                <a:latin typeface="Calibri"/>
                <a:ea typeface="Calibri"/>
                <a:cs typeface="Calibri"/>
                <a:sym typeface="Calibri"/>
              </a:rPr>
              <a:t>Specific to African Americans</a:t>
            </a:r>
          </a:p>
          <a:p>
            <a:pPr marL="914400" lvl="1" indent="-304800" rtl="0">
              <a:buClr>
                <a:srgbClr val="000000"/>
              </a:buClr>
              <a:buSzPct val="100000"/>
              <a:buFont typeface="Calibri"/>
              <a:buChar char="○"/>
            </a:pPr>
            <a:r>
              <a:rPr lang="en-US" sz="1200">
                <a:latin typeface="Calibri"/>
                <a:ea typeface="Calibri"/>
                <a:cs typeface="Calibri"/>
                <a:sym typeface="Calibri"/>
              </a:rPr>
              <a:t>The physical absence of the physician specialist </a:t>
            </a:r>
          </a:p>
          <a:p>
            <a:pPr marL="914400" lvl="1" indent="-304800" rtl="0">
              <a:buClr>
                <a:srgbClr val="000000"/>
              </a:buClr>
              <a:buSzPct val="100000"/>
              <a:buFont typeface="Calibri"/>
              <a:buChar char="○"/>
            </a:pPr>
            <a:r>
              <a:rPr lang="en-US" sz="1200">
                <a:latin typeface="Calibri"/>
                <a:ea typeface="Calibri"/>
                <a:cs typeface="Calibri"/>
                <a:sym typeface="Calibri"/>
              </a:rPr>
              <a:t>Ability to monitor the specialist’s qualifications </a:t>
            </a:r>
          </a:p>
          <a:p>
            <a:pPr marL="914400" lvl="1" indent="-304800" rtl="0">
              <a:buClr>
                <a:srgbClr val="000000"/>
              </a:buClr>
              <a:buSzPct val="100000"/>
              <a:buFont typeface="Calibri"/>
              <a:buChar char="○"/>
            </a:pPr>
            <a:r>
              <a:rPr lang="en-US" sz="1200">
                <a:latin typeface="Calibri"/>
                <a:ea typeface="Calibri"/>
                <a:cs typeface="Calibri"/>
                <a:sym typeface="Calibri"/>
              </a:rPr>
              <a:t>And, to a greater extent than Latinos:</a:t>
            </a:r>
          </a:p>
          <a:p>
            <a:pPr marL="1828800" lvl="3" indent="-304800" rtl="0">
              <a:buClr>
                <a:srgbClr val="000000"/>
              </a:buClr>
              <a:buSzPct val="100000"/>
              <a:buFont typeface="Calibri"/>
              <a:buChar char="●"/>
            </a:pPr>
            <a:r>
              <a:rPr lang="en-US" sz="1200">
                <a:latin typeface="Calibri"/>
                <a:ea typeface="Calibri"/>
                <a:cs typeface="Calibri"/>
                <a:sym typeface="Calibri"/>
              </a:rPr>
              <a:t>Privacy/confidentiality issues related to the presence of personal information on the Internet</a:t>
            </a:r>
          </a:p>
          <a:p>
            <a:pPr marL="1828800" lvl="3" indent="-304800" rtl="0">
              <a:buClr>
                <a:srgbClr val="000000"/>
              </a:buClr>
              <a:buSzPct val="100000"/>
              <a:buFont typeface="Calibri"/>
              <a:buChar char="●"/>
            </a:pPr>
            <a:r>
              <a:rPr lang="en-US" sz="1200">
                <a:latin typeface="Calibri"/>
                <a:ea typeface="Calibri"/>
                <a:cs typeface="Calibri"/>
                <a:sym typeface="Calibri"/>
              </a:rPr>
              <a:t>Adequacy of telemedicine scopes to make accurate diagnoses</a:t>
            </a:r>
          </a:p>
          <a:p>
            <a:pPr marL="914400" lvl="1" indent="-304800" rtl="0">
              <a:buClr>
                <a:srgbClr val="000000"/>
              </a:buClr>
              <a:buSzPct val="100000"/>
              <a:buFont typeface="Calibri"/>
              <a:buChar char="○"/>
            </a:pPr>
            <a:r>
              <a:rPr lang="en-US" sz="1200">
                <a:latin typeface="Calibri"/>
                <a:ea typeface="Calibri"/>
                <a:cs typeface="Calibri"/>
                <a:sym typeface="Calibri"/>
              </a:rPr>
              <a:t>These reflect African Americans historically-rooted mistrust of the medical community, dating back over a century, compared to Latinos, who don’t have this historical mistrust.</a:t>
            </a:r>
          </a:p>
          <a:p>
            <a:pPr lvl="0" rtl="0">
              <a:buNone/>
            </a:pPr>
            <a:r>
              <a:rPr lang="en-US" sz="1200">
                <a:latin typeface="Calibri"/>
                <a:ea typeface="Calibri"/>
                <a:cs typeface="Calibri"/>
                <a:sym typeface="Calibri"/>
              </a:rPr>
              <a:t>Specific to Latinos</a:t>
            </a:r>
          </a:p>
          <a:p>
            <a:pPr marL="457200" lvl="0" indent="-304800" rtl="0">
              <a:buClr>
                <a:srgbClr val="000000"/>
              </a:buClr>
              <a:buSzPct val="166666"/>
              <a:buFont typeface="Arial"/>
              <a:buChar char="•"/>
            </a:pPr>
            <a:r>
              <a:rPr lang="en-US" sz="1200">
                <a:latin typeface="Calibri"/>
                <a:ea typeface="Calibri"/>
                <a:cs typeface="Calibri"/>
                <a:sym typeface="Calibri"/>
              </a:rPr>
              <a:t>The benefit of avoiding poverty-related embarrassment and in-person physician interaction. The barrier between patient and doctor is perceived as a positive.</a:t>
            </a:r>
          </a:p>
          <a:p>
            <a:pPr marL="457200" lvl="0" indent="-304800" rtl="0">
              <a:buClr>
                <a:srgbClr val="000000"/>
              </a:buClr>
              <a:buSzPct val="166666"/>
              <a:buFont typeface="Arial"/>
              <a:buChar char="•"/>
            </a:pPr>
            <a:r>
              <a:rPr lang="en-US" sz="1200">
                <a:latin typeface="Calibri"/>
                <a:ea typeface="Calibri"/>
                <a:cs typeface="Calibri"/>
                <a:sym typeface="Calibri"/>
              </a:rPr>
              <a:t>Concerns about whether telemedicine would be available to uninsured/undocumented.</a:t>
            </a:r>
          </a:p>
          <a:p>
            <a:pPr lvl="0" rtl="0">
              <a:lnSpc>
                <a:spcPct val="115000"/>
              </a:lnSpc>
              <a:buNone/>
            </a:pPr>
            <a:r>
              <a:rPr lang="en-US" sz="1200">
                <a:latin typeface="Calibri"/>
                <a:ea typeface="Calibri"/>
                <a:cs typeface="Calibri"/>
                <a:sym typeface="Calibri"/>
              </a:rPr>
              <a:t>(Sheba, Alison, &amp; Richard, 2012)</a:t>
            </a:r>
          </a:p>
        </p:txBody>
      </p:sp>
      <p:sp>
        <p:nvSpPr>
          <p:cNvPr id="213" name="Shape 2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4130707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lnSpc>
                <a:spcPct val="115000"/>
              </a:lnSpc>
              <a:buClr>
                <a:schemeClr val="dk1"/>
              </a:buClr>
              <a:buSzPct val="91666"/>
              <a:buFont typeface="Arial"/>
              <a:buNone/>
            </a:pPr>
            <a:r>
              <a:rPr lang="en-US" sz="1200">
                <a:solidFill>
                  <a:srgbClr val="2E2E2E"/>
                </a:solidFill>
                <a:latin typeface="Calibri"/>
                <a:ea typeface="Calibri"/>
                <a:cs typeface="Calibri"/>
                <a:sym typeface="Calibri"/>
              </a:rPr>
              <a:t>Patients have a more positive attitude about telemedicine that physicians.</a:t>
            </a:r>
          </a:p>
          <a:p>
            <a:endParaRPr lang="en-US" sz="1200">
              <a:solidFill>
                <a:srgbClr val="2E2E2E"/>
              </a:solidFill>
              <a:latin typeface="Calibri"/>
              <a:ea typeface="Calibri"/>
              <a:cs typeface="Calibri"/>
              <a:sym typeface="Calibri"/>
            </a:endParaRPr>
          </a:p>
          <a:p>
            <a:pPr lvl="0" rtl="0">
              <a:lnSpc>
                <a:spcPct val="115000"/>
              </a:lnSpc>
              <a:buClr>
                <a:schemeClr val="dk1"/>
              </a:buClr>
              <a:buSzPct val="91666"/>
              <a:buFont typeface="Arial"/>
              <a:buNone/>
            </a:pPr>
            <a:r>
              <a:rPr lang="en-US" sz="1200">
                <a:solidFill>
                  <a:srgbClr val="2E2E2E"/>
                </a:solidFill>
                <a:latin typeface="Calibri"/>
                <a:ea typeface="Calibri"/>
                <a:cs typeface="Calibri"/>
                <a:sym typeface="Calibri"/>
              </a:rPr>
              <a:t>Patients accept virtual appointments if the following </a:t>
            </a:r>
          </a:p>
          <a:p>
            <a:pPr lvl="0" rtl="0">
              <a:lnSpc>
                <a:spcPct val="115000"/>
              </a:lnSpc>
              <a:buClr>
                <a:schemeClr val="dk1"/>
              </a:buClr>
              <a:buSzPct val="91666"/>
              <a:buFont typeface="Arial"/>
              <a:buNone/>
            </a:pPr>
            <a:r>
              <a:rPr lang="en-US" sz="1200">
                <a:solidFill>
                  <a:srgbClr val="2E2E2E"/>
                </a:solidFill>
                <a:latin typeface="Calibri"/>
                <a:ea typeface="Calibri"/>
                <a:cs typeface="Calibri"/>
                <a:sym typeface="Calibri"/>
              </a:rPr>
              <a:t>requirements are met:</a:t>
            </a:r>
          </a:p>
          <a:p>
            <a:pPr lvl="0" rtl="0">
              <a:lnSpc>
                <a:spcPct val="115000"/>
              </a:lnSpc>
              <a:buClr>
                <a:schemeClr val="dk1"/>
              </a:buClr>
              <a:buSzPct val="91666"/>
              <a:buFont typeface="Arial"/>
              <a:buNone/>
            </a:pPr>
            <a:r>
              <a:rPr lang="en-US" sz="1200">
                <a:solidFill>
                  <a:srgbClr val="2E2E2E"/>
                </a:solidFill>
                <a:latin typeface="Calibri"/>
                <a:ea typeface="Calibri"/>
                <a:cs typeface="Calibri"/>
                <a:sym typeface="Calibri"/>
              </a:rPr>
              <a:t>• Only my doctor has access to my medical data. </a:t>
            </a:r>
          </a:p>
          <a:p>
            <a:pPr lvl="0" rtl="0">
              <a:lnSpc>
                <a:spcPct val="115000"/>
              </a:lnSpc>
              <a:buClr>
                <a:schemeClr val="dk1"/>
              </a:buClr>
              <a:buSzPct val="91666"/>
              <a:buFont typeface="Arial"/>
              <a:buNone/>
            </a:pPr>
            <a:r>
              <a:rPr lang="en-US" sz="1200">
                <a:solidFill>
                  <a:srgbClr val="2E2E2E"/>
                </a:solidFill>
                <a:latin typeface="Calibri"/>
                <a:ea typeface="Calibri"/>
                <a:cs typeface="Calibri"/>
                <a:sym typeface="Calibri"/>
              </a:rPr>
              <a:t>• My medical data is kept safe from unauthorized access. </a:t>
            </a:r>
          </a:p>
          <a:p>
            <a:pPr lvl="0" rtl="0">
              <a:lnSpc>
                <a:spcPct val="115000"/>
              </a:lnSpc>
              <a:buClr>
                <a:schemeClr val="dk1"/>
              </a:buClr>
              <a:buSzPct val="91666"/>
              <a:buFont typeface="Arial"/>
              <a:buNone/>
            </a:pPr>
            <a:r>
              <a:rPr lang="en-US" sz="1200">
                <a:solidFill>
                  <a:srgbClr val="2E2E2E"/>
                </a:solidFill>
                <a:latin typeface="Calibri"/>
                <a:ea typeface="Calibri"/>
                <a:cs typeface="Calibri"/>
                <a:sym typeface="Calibri"/>
              </a:rPr>
              <a:t>• I can speak with my doctor about personal topics. </a:t>
            </a:r>
          </a:p>
          <a:p>
            <a:pPr lvl="0" rtl="0">
              <a:lnSpc>
                <a:spcPct val="115000"/>
              </a:lnSpc>
              <a:buClr>
                <a:schemeClr val="dk1"/>
              </a:buClr>
              <a:buSzPct val="91666"/>
              <a:buFont typeface="Arial"/>
              <a:buNone/>
            </a:pPr>
            <a:r>
              <a:rPr lang="en-US" sz="1200">
                <a:solidFill>
                  <a:srgbClr val="2E2E2E"/>
                </a:solidFill>
                <a:latin typeface="Calibri"/>
                <a:ea typeface="Calibri"/>
                <a:cs typeface="Calibri"/>
                <a:sym typeface="Calibri"/>
              </a:rPr>
              <a:t>• My insurance covers the costs for a virtual doctor’s visit completely. </a:t>
            </a:r>
          </a:p>
          <a:p>
            <a:pPr lvl="0" rtl="0">
              <a:lnSpc>
                <a:spcPct val="115000"/>
              </a:lnSpc>
              <a:buClr>
                <a:schemeClr val="dk1"/>
              </a:buClr>
              <a:buSzPct val="91666"/>
              <a:buFont typeface="Arial"/>
              <a:buNone/>
            </a:pPr>
            <a:r>
              <a:rPr lang="en-US" sz="1200">
                <a:solidFill>
                  <a:srgbClr val="2E2E2E"/>
                </a:solidFill>
                <a:latin typeface="Calibri"/>
                <a:ea typeface="Calibri"/>
                <a:cs typeface="Calibri"/>
                <a:sym typeface="Calibri"/>
              </a:rPr>
              <a:t>• A doctor’s appointment for virtual visit is easier to organize than a </a:t>
            </a:r>
          </a:p>
          <a:p>
            <a:pPr lvl="0" rtl="0">
              <a:lnSpc>
                <a:spcPct val="115000"/>
              </a:lnSpc>
              <a:buClr>
                <a:schemeClr val="dk1"/>
              </a:buClr>
              <a:buSzPct val="91666"/>
              <a:buFont typeface="Arial"/>
              <a:buNone/>
            </a:pPr>
            <a:r>
              <a:rPr lang="en-US" sz="1200">
                <a:solidFill>
                  <a:srgbClr val="2E2E2E"/>
                </a:solidFill>
                <a:latin typeface="Calibri"/>
                <a:ea typeface="Calibri"/>
                <a:cs typeface="Calibri"/>
                <a:sym typeface="Calibri"/>
              </a:rPr>
              <a:t>conventional visit. </a:t>
            </a:r>
          </a:p>
          <a:p>
            <a:pPr lvl="0" rtl="0">
              <a:lnSpc>
                <a:spcPct val="115000"/>
              </a:lnSpc>
              <a:buClr>
                <a:schemeClr val="dk1"/>
              </a:buClr>
              <a:buSzPct val="91666"/>
              <a:buFont typeface="Arial"/>
              <a:buNone/>
            </a:pPr>
            <a:r>
              <a:rPr lang="en-US" sz="1200">
                <a:solidFill>
                  <a:srgbClr val="2E2E2E"/>
                </a:solidFill>
                <a:latin typeface="Calibri"/>
                <a:ea typeface="Calibri"/>
                <a:cs typeface="Calibri"/>
                <a:sym typeface="Calibri"/>
              </a:rPr>
              <a:t>• Learning to operate the system is easy for me. </a:t>
            </a:r>
          </a:p>
          <a:p>
            <a:pPr lvl="0" rtl="0">
              <a:lnSpc>
                <a:spcPct val="115000"/>
              </a:lnSpc>
              <a:buClr>
                <a:schemeClr val="dk1"/>
              </a:buClr>
              <a:buSzPct val="91666"/>
              <a:buFont typeface="Arial"/>
              <a:buNone/>
            </a:pPr>
            <a:r>
              <a:rPr lang="en-US" sz="1200">
                <a:solidFill>
                  <a:srgbClr val="2E2E2E"/>
                </a:solidFill>
                <a:latin typeface="Calibri"/>
                <a:ea typeface="Calibri"/>
                <a:cs typeface="Calibri"/>
                <a:sym typeface="Calibri"/>
              </a:rPr>
              <a:t>• Overall, virtual visit is easy to use. </a:t>
            </a:r>
          </a:p>
          <a:p>
            <a:pPr lvl="0" rtl="0">
              <a:lnSpc>
                <a:spcPct val="115000"/>
              </a:lnSpc>
              <a:buClr>
                <a:schemeClr val="dk1"/>
              </a:buClr>
              <a:buSzPct val="91666"/>
              <a:buFont typeface="Arial"/>
              <a:buNone/>
            </a:pPr>
            <a:r>
              <a:rPr lang="en-US" sz="1200">
                <a:solidFill>
                  <a:srgbClr val="2E2E2E"/>
                </a:solidFill>
                <a:latin typeface="Calibri"/>
                <a:ea typeface="Calibri"/>
                <a:cs typeface="Calibri"/>
                <a:sym typeface="Calibri"/>
              </a:rPr>
              <a:t>• Using the system must be pleasant. </a:t>
            </a:r>
            <a:r>
              <a:rPr lang="en-US" sz="1200">
                <a:solidFill>
                  <a:srgbClr val="222222"/>
                </a:solidFill>
                <a:latin typeface="Calibri"/>
                <a:ea typeface="Calibri"/>
                <a:cs typeface="Calibri"/>
                <a:sym typeface="Calibri"/>
              </a:rPr>
              <a:t>(Mennicken, Sack &amp; Ziefle, 2011)</a:t>
            </a:r>
          </a:p>
          <a:p>
            <a:endParaRPr lang="en-US" sz="1200">
              <a:solidFill>
                <a:srgbClr val="222222"/>
              </a:solidFill>
              <a:latin typeface="Calibri"/>
              <a:ea typeface="Calibri"/>
              <a:cs typeface="Calibri"/>
              <a:sym typeface="Calibri"/>
            </a:endParaRPr>
          </a:p>
          <a:p>
            <a:pPr lvl="0" rtl="0">
              <a:lnSpc>
                <a:spcPct val="115000"/>
              </a:lnSpc>
              <a:buClr>
                <a:schemeClr val="dk1"/>
              </a:buClr>
              <a:buSzPct val="91666"/>
              <a:buFont typeface="Arial"/>
              <a:buNone/>
            </a:pPr>
            <a:r>
              <a:rPr lang="en-US" sz="1200">
                <a:solidFill>
                  <a:srgbClr val="2E2E2E"/>
                </a:solidFill>
                <a:latin typeface="Calibri"/>
                <a:ea typeface="Calibri"/>
                <a:cs typeface="Calibri"/>
                <a:sym typeface="Calibri"/>
              </a:rPr>
              <a:t>Overall, patients appreciate the benefits of telemedicine, independent of age and </a:t>
            </a:r>
          </a:p>
          <a:p>
            <a:pPr lvl="0" rtl="0">
              <a:lnSpc>
                <a:spcPct val="115000"/>
              </a:lnSpc>
              <a:buClr>
                <a:schemeClr val="dk1"/>
              </a:buClr>
              <a:buSzPct val="91666"/>
              <a:buFont typeface="Arial"/>
              <a:buNone/>
            </a:pPr>
            <a:r>
              <a:rPr lang="en-US" sz="1200">
                <a:solidFill>
                  <a:srgbClr val="2E2E2E"/>
                </a:solidFill>
                <a:latin typeface="Calibri"/>
                <a:ea typeface="Calibri"/>
                <a:cs typeface="Calibri"/>
                <a:sym typeface="Calibri"/>
              </a:rPr>
              <a:t>gender </a:t>
            </a:r>
            <a:r>
              <a:rPr lang="en-US" sz="1200">
                <a:solidFill>
                  <a:srgbClr val="222222"/>
                </a:solidFill>
                <a:latin typeface="Calibri"/>
                <a:ea typeface="Calibri"/>
                <a:cs typeface="Calibri"/>
                <a:sym typeface="Calibri"/>
              </a:rPr>
              <a:t>(Mennicken, Sack &amp; Ziefle, 2011). </a:t>
            </a:r>
          </a:p>
          <a:p>
            <a:endParaRPr lang="en-US" sz="1200">
              <a:solidFill>
                <a:srgbClr val="222222"/>
              </a:solidFill>
              <a:latin typeface="Calibri"/>
              <a:ea typeface="Calibri"/>
              <a:cs typeface="Calibri"/>
              <a:sym typeface="Calibri"/>
            </a:endParaRPr>
          </a:p>
          <a:p>
            <a:pPr lvl="0" rtl="0">
              <a:lnSpc>
                <a:spcPct val="115000"/>
              </a:lnSpc>
              <a:buClr>
                <a:schemeClr val="dk1"/>
              </a:buClr>
              <a:buSzPct val="91666"/>
              <a:buFont typeface="Arial"/>
              <a:buNone/>
            </a:pPr>
            <a:r>
              <a:rPr lang="en-US" sz="1200">
                <a:solidFill>
                  <a:srgbClr val="2E2E2E"/>
                </a:solidFill>
                <a:latin typeface="Calibri"/>
                <a:ea typeface="Calibri"/>
                <a:cs typeface="Calibri"/>
                <a:sym typeface="Calibri"/>
              </a:rPr>
              <a:t>“In contrast to outcomes in many other fields of technology usage, </a:t>
            </a:r>
          </a:p>
          <a:p>
            <a:pPr lvl="0" rtl="0">
              <a:lnSpc>
                <a:spcPct val="115000"/>
              </a:lnSpc>
              <a:buClr>
                <a:schemeClr val="dk1"/>
              </a:buClr>
              <a:buSzPct val="91666"/>
              <a:buFont typeface="Arial"/>
              <a:buNone/>
            </a:pPr>
            <a:r>
              <a:rPr lang="en-US" sz="1200">
                <a:solidFill>
                  <a:srgbClr val="2E2E2E"/>
                </a:solidFill>
                <a:latin typeface="Calibri"/>
                <a:ea typeface="Calibri"/>
                <a:cs typeface="Calibri"/>
                <a:sym typeface="Calibri"/>
              </a:rPr>
              <a:t>in which there are distinct differences between younger and </a:t>
            </a:r>
          </a:p>
          <a:p>
            <a:pPr lvl="0" rtl="0">
              <a:lnSpc>
                <a:spcPct val="115000"/>
              </a:lnSpc>
              <a:buClr>
                <a:schemeClr val="dk1"/>
              </a:buClr>
              <a:buSzPct val="91666"/>
              <a:buFont typeface="Arial"/>
              <a:buNone/>
            </a:pPr>
            <a:r>
              <a:rPr lang="en-US" sz="1200">
                <a:solidFill>
                  <a:srgbClr val="2E2E2E"/>
                </a:solidFill>
                <a:latin typeface="Calibri"/>
                <a:ea typeface="Calibri"/>
                <a:cs typeface="Calibri"/>
                <a:sym typeface="Calibri"/>
              </a:rPr>
              <a:t>older adults, this is not the case in this context. Also no gender </a:t>
            </a:r>
          </a:p>
          <a:p>
            <a:pPr lvl="0" rtl="0">
              <a:lnSpc>
                <a:spcPct val="115000"/>
              </a:lnSpc>
              <a:buClr>
                <a:schemeClr val="dk1"/>
              </a:buClr>
              <a:buSzPct val="91666"/>
              <a:buFont typeface="Arial"/>
              <a:buNone/>
            </a:pPr>
            <a:r>
              <a:rPr lang="en-US" sz="1200">
                <a:solidFill>
                  <a:srgbClr val="2E2E2E"/>
                </a:solidFill>
                <a:latin typeface="Calibri"/>
                <a:ea typeface="Calibri"/>
                <a:cs typeface="Calibri"/>
                <a:sym typeface="Calibri"/>
              </a:rPr>
              <a:t>effects on acceptance were revealed” (Mennicken, Sack &amp; Ziefle, 2011).</a:t>
            </a:r>
          </a:p>
        </p:txBody>
      </p:sp>
      <p:sp>
        <p:nvSpPr>
          <p:cNvPr id="222" name="Shape 2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904677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lnSpc>
                <a:spcPct val="120000"/>
              </a:lnSpc>
              <a:spcBef>
                <a:spcPts val="900"/>
              </a:spcBef>
              <a:spcAft>
                <a:spcPts val="1800"/>
              </a:spcAft>
              <a:buNone/>
            </a:pPr>
            <a:r>
              <a:rPr lang="en-US" sz="1200">
                <a:latin typeface="Calibri"/>
                <a:ea typeface="Calibri"/>
                <a:cs typeface="Calibri"/>
                <a:sym typeface="Calibri"/>
              </a:rPr>
              <a:t>The federal government’s healthit.gov site defines meaningful use as</a:t>
            </a:r>
          </a:p>
          <a:p>
            <a:pPr lvl="0" rtl="0">
              <a:lnSpc>
                <a:spcPct val="120000"/>
              </a:lnSpc>
              <a:spcBef>
                <a:spcPts val="900"/>
              </a:spcBef>
              <a:spcAft>
                <a:spcPts val="1800"/>
              </a:spcAft>
              <a:buNone/>
            </a:pPr>
            <a:r>
              <a:rPr lang="en-US" sz="1200" i="1">
                <a:latin typeface="Calibri"/>
                <a:ea typeface="Calibri"/>
                <a:cs typeface="Calibri"/>
                <a:sym typeface="Calibri"/>
              </a:rPr>
              <a:t>Using certified electronic health record (EHR) technology to:</a:t>
            </a:r>
          </a:p>
          <a:p>
            <a:pPr marL="457200" lvl="0" indent="-304800" rtl="0">
              <a:lnSpc>
                <a:spcPct val="120000"/>
              </a:lnSpc>
              <a:spcBef>
                <a:spcPts val="900"/>
              </a:spcBef>
              <a:spcAft>
                <a:spcPts val="1800"/>
              </a:spcAft>
              <a:buClr>
                <a:srgbClr val="000000"/>
              </a:buClr>
              <a:buSzPct val="166666"/>
              <a:buFont typeface="Arial"/>
              <a:buChar char="•"/>
            </a:pPr>
            <a:r>
              <a:rPr lang="en-US" sz="1200" i="1">
                <a:latin typeface="Calibri"/>
                <a:ea typeface="Calibri"/>
                <a:cs typeface="Calibri"/>
                <a:sym typeface="Calibri"/>
              </a:rPr>
              <a:t>Improve quality, safety, efficiency, and reduce health disparities</a:t>
            </a:r>
          </a:p>
          <a:p>
            <a:pPr marL="457200" lvl="0" indent="-304800" rtl="0">
              <a:lnSpc>
                <a:spcPct val="120000"/>
              </a:lnSpc>
              <a:spcBef>
                <a:spcPts val="900"/>
              </a:spcBef>
              <a:spcAft>
                <a:spcPts val="1800"/>
              </a:spcAft>
              <a:buClr>
                <a:srgbClr val="000000"/>
              </a:buClr>
              <a:buSzPct val="166666"/>
              <a:buFont typeface="Arial"/>
              <a:buChar char="•"/>
            </a:pPr>
            <a:r>
              <a:rPr lang="en-US" sz="1200" i="1">
                <a:latin typeface="Calibri"/>
                <a:ea typeface="Calibri"/>
                <a:cs typeface="Calibri"/>
                <a:sym typeface="Calibri"/>
              </a:rPr>
              <a:t>Engage patients and family</a:t>
            </a:r>
          </a:p>
          <a:p>
            <a:pPr marL="457200" lvl="0" indent="-304800" rtl="0">
              <a:lnSpc>
                <a:spcPct val="120000"/>
              </a:lnSpc>
              <a:spcBef>
                <a:spcPts val="900"/>
              </a:spcBef>
              <a:spcAft>
                <a:spcPts val="1800"/>
              </a:spcAft>
              <a:buClr>
                <a:srgbClr val="000000"/>
              </a:buClr>
              <a:buSzPct val="166666"/>
              <a:buFont typeface="Arial"/>
              <a:buChar char="•"/>
            </a:pPr>
            <a:r>
              <a:rPr lang="en-US" sz="1200" i="1">
                <a:latin typeface="Calibri"/>
                <a:ea typeface="Calibri"/>
                <a:cs typeface="Calibri"/>
                <a:sym typeface="Calibri"/>
              </a:rPr>
              <a:t>Improve care coordination, and population and public health</a:t>
            </a:r>
          </a:p>
          <a:p>
            <a:pPr marL="457200" lvl="0" indent="-304800" rtl="0">
              <a:lnSpc>
                <a:spcPct val="120000"/>
              </a:lnSpc>
              <a:spcBef>
                <a:spcPts val="900"/>
              </a:spcBef>
              <a:spcAft>
                <a:spcPts val="1800"/>
              </a:spcAft>
              <a:buClr>
                <a:srgbClr val="000000"/>
              </a:buClr>
              <a:buSzPct val="166666"/>
              <a:buFont typeface="Arial"/>
              <a:buChar char="•"/>
            </a:pPr>
            <a:r>
              <a:rPr lang="en-US" sz="1200" i="1">
                <a:latin typeface="Calibri"/>
                <a:ea typeface="Calibri"/>
                <a:cs typeface="Calibri"/>
                <a:sym typeface="Calibri"/>
              </a:rPr>
              <a:t>Maintain privacy and security of patient health information</a:t>
            </a:r>
          </a:p>
          <a:p>
            <a:pPr lvl="0" rtl="0">
              <a:lnSpc>
                <a:spcPct val="120000"/>
              </a:lnSpc>
              <a:spcBef>
                <a:spcPts val="900"/>
              </a:spcBef>
              <a:spcAft>
                <a:spcPts val="1800"/>
              </a:spcAft>
              <a:buClr>
                <a:schemeClr val="dk1"/>
              </a:buClr>
              <a:buSzPct val="91666"/>
              <a:buFont typeface="Arial"/>
              <a:buNone/>
            </a:pPr>
            <a:r>
              <a:rPr lang="en-US" sz="1200">
                <a:latin typeface="Calibri"/>
                <a:ea typeface="Calibri"/>
                <a:cs typeface="Calibri"/>
                <a:sym typeface="Calibri"/>
              </a:rPr>
              <a:t>(“EHR Incentives and Certifications,” n.d.) </a:t>
            </a:r>
          </a:p>
          <a:p>
            <a:pPr lvl="0" rtl="0">
              <a:lnSpc>
                <a:spcPct val="120000"/>
              </a:lnSpc>
              <a:spcBef>
                <a:spcPts val="900"/>
              </a:spcBef>
              <a:spcAft>
                <a:spcPts val="1800"/>
              </a:spcAft>
              <a:buNone/>
            </a:pPr>
            <a:r>
              <a:rPr lang="en-US" sz="1200">
                <a:latin typeface="Calibri"/>
                <a:ea typeface="Calibri"/>
                <a:cs typeface="Calibri"/>
                <a:sym typeface="Calibri"/>
              </a:rPr>
              <a:t>While meaningful use is a concept being used to certify electronic health record technology such that health providers are incentivized to adopt robust EHR solutions, a similar incentivizing certification program does not currently exist for telemedicine. It could be argued that the goals of telemedicine align with those of meaningful use.</a:t>
            </a:r>
          </a:p>
          <a:p>
            <a:pPr lvl="0" rtl="0">
              <a:lnSpc>
                <a:spcPct val="120000"/>
              </a:lnSpc>
              <a:spcBef>
                <a:spcPts val="900"/>
              </a:spcBef>
              <a:spcAft>
                <a:spcPts val="1800"/>
              </a:spcAft>
              <a:buNone/>
            </a:pPr>
            <a:r>
              <a:rPr lang="en-US" sz="1200">
                <a:latin typeface="Calibri"/>
                <a:ea typeface="Calibri"/>
                <a:cs typeface="Calibri"/>
                <a:sym typeface="Calibri"/>
              </a:rPr>
              <a:t>However, as Neal Neuberger, executive director of the Institute for e-Health Policy and president of Health Tech Strategies, states there is "no real inclusion for telemedicine and telehealth" as a component of the three stage of meaningful use. </a:t>
            </a:r>
          </a:p>
          <a:p>
            <a:pPr lvl="0" rtl="0">
              <a:lnSpc>
                <a:spcPct val="115000"/>
              </a:lnSpc>
              <a:buClr>
                <a:schemeClr val="dk1"/>
              </a:buClr>
              <a:buSzPct val="91666"/>
              <a:buFont typeface="Arial"/>
              <a:buNone/>
            </a:pPr>
            <a:r>
              <a:rPr lang="en-US" sz="1200" i="1">
                <a:latin typeface="Calibri"/>
                <a:ea typeface="Calibri"/>
                <a:cs typeface="Calibri"/>
                <a:sym typeface="Calibri"/>
              </a:rPr>
              <a:t>1. Data capture and sharing</a:t>
            </a:r>
          </a:p>
          <a:p>
            <a:pPr lvl="0" rtl="0">
              <a:lnSpc>
                <a:spcPct val="115000"/>
              </a:lnSpc>
              <a:buClr>
                <a:schemeClr val="dk1"/>
              </a:buClr>
              <a:buSzPct val="91666"/>
              <a:buFont typeface="Arial"/>
              <a:buNone/>
            </a:pPr>
            <a:r>
              <a:rPr lang="en-US" sz="1200" i="1">
                <a:latin typeface="Calibri"/>
                <a:ea typeface="Calibri"/>
                <a:cs typeface="Calibri"/>
                <a:sym typeface="Calibri"/>
              </a:rPr>
              <a:t>2. Advance clinical processes</a:t>
            </a:r>
          </a:p>
          <a:p>
            <a:pPr lvl="0" rtl="0">
              <a:lnSpc>
                <a:spcPct val="115000"/>
              </a:lnSpc>
              <a:buNone/>
            </a:pPr>
            <a:r>
              <a:rPr lang="en-US" sz="1200" i="1">
                <a:latin typeface="Calibri"/>
                <a:ea typeface="Calibri"/>
                <a:cs typeface="Calibri"/>
                <a:sym typeface="Calibri"/>
              </a:rPr>
              <a:t>3, Improved outcome</a:t>
            </a:r>
          </a:p>
          <a:p>
            <a:endParaRPr lang="en-US" sz="1200" i="1">
              <a:latin typeface="Calibri"/>
              <a:ea typeface="Calibri"/>
              <a:cs typeface="Calibri"/>
              <a:sym typeface="Calibri"/>
            </a:endParaRPr>
          </a:p>
          <a:p>
            <a:pPr lvl="0" rtl="0">
              <a:lnSpc>
                <a:spcPct val="115000"/>
              </a:lnSpc>
              <a:buNone/>
            </a:pPr>
            <a:r>
              <a:rPr lang="en-US" sz="1200">
                <a:latin typeface="Calibri"/>
                <a:ea typeface="Calibri"/>
                <a:cs typeface="Calibri"/>
                <a:sym typeface="Calibri"/>
              </a:rPr>
              <a:t>(Millard, 2011)</a:t>
            </a:r>
          </a:p>
          <a:p>
            <a:endParaRPr lang="en-US" sz="1200">
              <a:latin typeface="Calibri"/>
              <a:ea typeface="Calibri"/>
              <a:cs typeface="Calibri"/>
              <a:sym typeface="Calibri"/>
            </a:endParaRPr>
          </a:p>
          <a:p>
            <a:pPr lvl="0" rtl="0">
              <a:lnSpc>
                <a:spcPct val="115000"/>
              </a:lnSpc>
              <a:buClr>
                <a:schemeClr val="dk1"/>
              </a:buClr>
              <a:buSzPct val="91666"/>
              <a:buFont typeface="Arial"/>
              <a:buNone/>
            </a:pPr>
            <a:r>
              <a:rPr lang="en-US" sz="1200">
                <a:latin typeface="Calibri"/>
                <a:ea typeface="Calibri"/>
                <a:cs typeface="Calibri"/>
                <a:sym typeface="Calibri"/>
              </a:rPr>
              <a:t>In 2013, half of health care providers and three quarters of hospitals had adopted electronic records, less than three years after CMS incentive payments for meaningful use began. Telemedicine experts like Ryan Spaulding, director of telemedicine and telehealth at the University of Kansas Medical Center wonder this. “We’ve had four national coordinators for meaningful use, but we don’t have one for </a:t>
            </a:r>
            <a:r>
              <a:rPr lang="en-US" sz="1200">
                <a:latin typeface="Calibri"/>
                <a:ea typeface="Calibri"/>
                <a:cs typeface="Calibri"/>
                <a:sym typeface="Calibri"/>
                <a:hlinkClick r:id="rId3"/>
              </a:rPr>
              <a:t>telehealth</a:t>
            </a:r>
            <a:r>
              <a:rPr lang="en-US" sz="1200">
                <a:latin typeface="Calibri"/>
                <a:ea typeface="Calibri"/>
                <a:cs typeface="Calibri"/>
                <a:sym typeface="Calibri"/>
              </a:rPr>
              <a:t>”. Spaulding recommends having a national coordinator for telehealth who could spearhead the creation of meaningful use for telehealth or integration of telehealth into the existing meaningful use guidelines (Bresnick, 2013.)</a:t>
            </a:r>
          </a:p>
          <a:p>
            <a:endParaRPr lang="en-US" sz="1200">
              <a:latin typeface="Calibri"/>
              <a:ea typeface="Calibri"/>
              <a:cs typeface="Calibri"/>
              <a:sym typeface="Calibri"/>
            </a:endParaRPr>
          </a:p>
          <a:p>
            <a:endParaRPr lang="en-US" sz="1200">
              <a:latin typeface="Calibri"/>
              <a:ea typeface="Calibri"/>
              <a:cs typeface="Calibri"/>
              <a:sym typeface="Calibri"/>
            </a:endParaRPr>
          </a:p>
        </p:txBody>
      </p:sp>
      <p:sp>
        <p:nvSpPr>
          <p:cNvPr id="229" name="Shape 2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1373582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kern="1200" dirty="0" err="1" smtClean="0">
                <a:solidFill>
                  <a:schemeClr val="tx1"/>
                </a:solidFill>
                <a:effectLst/>
                <a:latin typeface="+mn-lt"/>
                <a:ea typeface="+mn-ea"/>
                <a:cs typeface="+mn-cs"/>
              </a:rPr>
              <a:t>Allscripts</a:t>
            </a:r>
            <a:r>
              <a:rPr lang="en-US" sz="1200" kern="1200" dirty="0" smtClean="0">
                <a:solidFill>
                  <a:schemeClr val="tx1"/>
                </a:solidFill>
                <a:effectLst/>
                <a:latin typeface="+mn-lt"/>
                <a:ea typeface="+mn-ea"/>
                <a:cs typeface="+mn-cs"/>
              </a:rPr>
              <a:t> is</a:t>
            </a:r>
            <a:r>
              <a:rPr lang="en-US" sz="1200" kern="1200" baseline="0" dirty="0" smtClean="0">
                <a:solidFill>
                  <a:schemeClr val="tx1"/>
                </a:solidFill>
                <a:effectLst/>
                <a:latin typeface="+mn-lt"/>
                <a:ea typeface="+mn-ea"/>
                <a:cs typeface="+mn-cs"/>
              </a:rPr>
              <a:t> currently utilized by over “</a:t>
            </a:r>
            <a:r>
              <a:rPr lang="en-US" sz="1200" kern="1200" dirty="0" smtClean="0">
                <a:solidFill>
                  <a:schemeClr val="tx1"/>
                </a:solidFill>
                <a:effectLst/>
                <a:latin typeface="+mn-lt"/>
                <a:ea typeface="+mn-ea"/>
                <a:cs typeface="+mn-cs"/>
              </a:rPr>
              <a:t>180,000 physicians, 50,000 practices, 1,500</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hospitals, and 10,000 post-acute care facilities (1). </a:t>
            </a:r>
            <a:r>
              <a:rPr lang="en-US" sz="1200" kern="1200" baseline="0" dirty="0" smtClean="0">
                <a:solidFill>
                  <a:schemeClr val="tx1"/>
                </a:solidFill>
                <a:effectLst/>
                <a:latin typeface="+mn-lt"/>
                <a:ea typeface="+mn-ea"/>
                <a:cs typeface="+mn-cs"/>
              </a:rPr>
              <a:t> The company l</a:t>
            </a:r>
            <a:r>
              <a:rPr lang="en-US" sz="1200" kern="1200" dirty="0" smtClean="0">
                <a:solidFill>
                  <a:schemeClr val="tx1"/>
                </a:solidFill>
                <a:effectLst/>
                <a:latin typeface="+mn-lt"/>
                <a:ea typeface="+mn-ea"/>
                <a:cs typeface="+mn-cs"/>
              </a:rPr>
              <a:t>everages technologies such as Microsoft.NET</a:t>
            </a:r>
            <a:r>
              <a:rPr lang="en-US" sz="1200" kern="1200" baseline="0" dirty="0" smtClean="0">
                <a:solidFill>
                  <a:schemeClr val="tx1"/>
                </a:solidFill>
                <a:effectLst/>
                <a:latin typeface="+mn-lt"/>
                <a:ea typeface="+mn-ea"/>
                <a:cs typeface="+mn-cs"/>
              </a:rPr>
              <a:t> and employs an “o</a:t>
            </a:r>
            <a:r>
              <a:rPr lang="en-US" sz="1200" kern="1200" dirty="0" smtClean="0">
                <a:solidFill>
                  <a:schemeClr val="tx1"/>
                </a:solidFill>
                <a:effectLst/>
                <a:latin typeface="+mn-lt"/>
                <a:ea typeface="+mn-ea"/>
                <a:cs typeface="+mn-cs"/>
              </a:rPr>
              <a:t>pen architecture”</a:t>
            </a:r>
            <a:r>
              <a:rPr lang="en-US" sz="1200" kern="1200" baseline="0" dirty="0" smtClean="0">
                <a:solidFill>
                  <a:schemeClr val="tx1"/>
                </a:solidFill>
                <a:effectLst/>
                <a:latin typeface="+mn-lt"/>
                <a:ea typeface="+mn-ea"/>
                <a:cs typeface="+mn-cs"/>
              </a:rPr>
              <a:t> which allows easier integration with external systems.  </a:t>
            </a:r>
            <a:r>
              <a:rPr lang="en-US" sz="1200" kern="1200" baseline="0" dirty="0" err="1" smtClean="0">
                <a:solidFill>
                  <a:schemeClr val="tx1"/>
                </a:solidFill>
                <a:effectLst/>
                <a:latin typeface="+mn-lt"/>
                <a:ea typeface="+mn-ea"/>
                <a:cs typeface="+mn-cs"/>
              </a:rPr>
              <a:t>Allscripts</a:t>
            </a:r>
            <a:r>
              <a:rPr lang="en-US" sz="1200" kern="1200" baseline="0" dirty="0" smtClean="0">
                <a:solidFill>
                  <a:schemeClr val="tx1"/>
                </a:solidFill>
                <a:effectLst/>
                <a:latin typeface="+mn-lt"/>
                <a:ea typeface="+mn-ea"/>
                <a:cs typeface="+mn-cs"/>
              </a:rPr>
              <a:t> recently partnered with the Telemedicine corporation </a:t>
            </a:r>
            <a:r>
              <a:rPr lang="en-US" sz="1200" kern="1200" dirty="0" smtClean="0">
                <a:solidFill>
                  <a:schemeClr val="tx1"/>
                </a:solidFill>
                <a:effectLst/>
                <a:latin typeface="+mn-lt"/>
                <a:ea typeface="+mn-ea"/>
                <a:cs typeface="+mn-cs"/>
              </a:rPr>
              <a:t>American Well,</a:t>
            </a:r>
            <a:r>
              <a:rPr lang="en-US" sz="1200" kern="1200" baseline="0" dirty="0" smtClean="0">
                <a:solidFill>
                  <a:schemeClr val="tx1"/>
                </a:solidFill>
                <a:effectLst/>
                <a:latin typeface="+mn-lt"/>
                <a:ea typeface="+mn-ea"/>
                <a:cs typeface="+mn-cs"/>
              </a:rPr>
              <a:t> to integrate their </a:t>
            </a:r>
            <a:r>
              <a:rPr lang="en-US" sz="1200" kern="1200" dirty="0" smtClean="0">
                <a:solidFill>
                  <a:schemeClr val="tx1"/>
                </a:solidFill>
                <a:effectLst/>
                <a:latin typeface="+mn-lt"/>
                <a:ea typeface="+mn-ea"/>
                <a:cs typeface="+mn-cs"/>
              </a:rPr>
              <a:t>Online Care platform into </a:t>
            </a:r>
            <a:r>
              <a:rPr lang="en-US" sz="1200" kern="1200" dirty="0" err="1" smtClean="0">
                <a:solidFill>
                  <a:schemeClr val="tx1"/>
                </a:solidFill>
                <a:effectLst/>
                <a:latin typeface="+mn-lt"/>
                <a:ea typeface="+mn-ea"/>
                <a:cs typeface="+mn-cs"/>
              </a:rPr>
              <a:t>Allscripts</a:t>
            </a:r>
            <a:r>
              <a:rPr lang="en-US" sz="1200" kern="1200" dirty="0" smtClean="0">
                <a:solidFill>
                  <a:schemeClr val="tx1"/>
                </a:solidFill>
                <a:effectLst/>
                <a:latin typeface="+mn-lt"/>
                <a:ea typeface="+mn-ea"/>
                <a:cs typeface="+mn-cs"/>
              </a:rPr>
              <a:t>’ EHR architecture (2).  Once</a:t>
            </a:r>
            <a:r>
              <a:rPr lang="en-US" sz="1200" kern="1200" baseline="0" dirty="0" smtClean="0">
                <a:solidFill>
                  <a:schemeClr val="tx1"/>
                </a:solidFill>
                <a:effectLst/>
                <a:latin typeface="+mn-lt"/>
                <a:ea typeface="+mn-ea"/>
                <a:cs typeface="+mn-cs"/>
              </a:rPr>
              <a:t> in place, online video a</a:t>
            </a:r>
            <a:r>
              <a:rPr lang="en-US" sz="1200" kern="1200" dirty="0" smtClean="0">
                <a:solidFill>
                  <a:schemeClr val="tx1"/>
                </a:solidFill>
                <a:effectLst/>
                <a:latin typeface="+mn-lt"/>
                <a:ea typeface="+mn-ea"/>
                <a:cs typeface="+mn-cs"/>
              </a:rPr>
              <a:t>nd audio consultations will</a:t>
            </a:r>
            <a:r>
              <a:rPr lang="en-US" sz="1200" kern="1200" baseline="0" dirty="0" smtClean="0">
                <a:solidFill>
                  <a:schemeClr val="tx1"/>
                </a:solidFill>
                <a:effectLst/>
                <a:latin typeface="+mn-lt"/>
                <a:ea typeface="+mn-ea"/>
                <a:cs typeface="+mn-cs"/>
              </a:rPr>
              <a:t> be automatically incorporated </a:t>
            </a:r>
            <a:r>
              <a:rPr lang="en-US" sz="1200" kern="1200" dirty="0" smtClean="0">
                <a:solidFill>
                  <a:schemeClr val="tx1"/>
                </a:solidFill>
                <a:effectLst/>
                <a:latin typeface="+mn-lt"/>
                <a:ea typeface="+mn-ea"/>
                <a:cs typeface="+mn-cs"/>
              </a:rPr>
              <a:t>into patients’ medical records (2).</a:t>
            </a:r>
          </a:p>
          <a:p>
            <a:endParaRPr lang="en-US" sz="1200" kern="1200" baseline="0" dirty="0" smtClean="0">
              <a:solidFill>
                <a:schemeClr val="tx1"/>
              </a:solidFill>
              <a:effectLst/>
              <a:latin typeface="+mn-lt"/>
              <a:ea typeface="+mn-ea"/>
              <a:cs typeface="+mn-cs"/>
            </a:endParaRPr>
          </a:p>
        </p:txBody>
      </p:sp>
      <p:sp>
        <p:nvSpPr>
          <p:cNvPr id="73" name="Shape 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365985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kern="1200" dirty="0" smtClean="0">
                <a:solidFill>
                  <a:schemeClr val="tx1"/>
                </a:solidFill>
                <a:effectLst/>
                <a:latin typeface="+mn-lt"/>
                <a:ea typeface="+mn-ea"/>
                <a:cs typeface="+mn-cs"/>
              </a:rPr>
              <a:t>EPIC</a:t>
            </a:r>
            <a:r>
              <a:rPr lang="en-US" sz="1200" kern="1200" baseline="0" dirty="0" smtClean="0">
                <a:solidFill>
                  <a:schemeClr val="tx1"/>
                </a:solidFill>
                <a:effectLst/>
                <a:latin typeface="+mn-lt"/>
                <a:ea typeface="+mn-ea"/>
                <a:cs typeface="+mn-cs"/>
              </a:rPr>
              <a:t> is utilized around the country by a variety of “m</a:t>
            </a:r>
            <a:r>
              <a:rPr lang="en-US" sz="1200" kern="1200" dirty="0" smtClean="0">
                <a:solidFill>
                  <a:schemeClr val="tx1"/>
                </a:solidFill>
                <a:effectLst/>
                <a:latin typeface="+mn-lt"/>
                <a:ea typeface="+mn-ea"/>
                <a:cs typeface="+mn-cs"/>
              </a:rPr>
              <a:t>edical groups, hospitals, safety-net providers, and integrated systems”. (3)</a:t>
            </a:r>
            <a:r>
              <a:rPr lang="en-US" sz="1200" kern="1200" baseline="0" dirty="0" smtClean="0">
                <a:solidFill>
                  <a:schemeClr val="tx1"/>
                </a:solidFill>
                <a:effectLst/>
                <a:latin typeface="+mn-lt"/>
                <a:ea typeface="+mn-ea"/>
                <a:cs typeface="+mn-cs"/>
              </a:rPr>
              <a:t>  Some of the tools offered within the EPIC system include physician-controlled data transfer between care settings, known as “Care </a:t>
            </a:r>
            <a:r>
              <a:rPr lang="en-US" sz="1200" kern="1200" dirty="0" smtClean="0">
                <a:solidFill>
                  <a:schemeClr val="tx1"/>
                </a:solidFill>
                <a:effectLst/>
                <a:latin typeface="+mn-lt"/>
                <a:ea typeface="+mn-ea"/>
                <a:cs typeface="+mn-cs"/>
              </a:rPr>
              <a:t>Everywhere” (3).  A</a:t>
            </a:r>
            <a:r>
              <a:rPr lang="en-US" sz="1200" kern="1200" baseline="0" dirty="0" smtClean="0">
                <a:solidFill>
                  <a:schemeClr val="tx1"/>
                </a:solidFill>
                <a:effectLst/>
                <a:latin typeface="+mn-lt"/>
                <a:ea typeface="+mn-ea"/>
                <a:cs typeface="+mn-cs"/>
              </a:rPr>
              <a:t> similar product is a patient-controlled data transfer known as “Lucy PHR” (personal health record). </a:t>
            </a:r>
            <a:r>
              <a:rPr lang="en-US" sz="1200" kern="1200" dirty="0" smtClean="0">
                <a:solidFill>
                  <a:schemeClr val="tx1"/>
                </a:solidFill>
                <a:effectLst/>
                <a:latin typeface="+mn-lt"/>
                <a:ea typeface="+mn-ea"/>
                <a:cs typeface="+mn-cs"/>
              </a:rPr>
              <a:t>(3)</a:t>
            </a:r>
          </a:p>
          <a:p>
            <a:r>
              <a:rPr lang="en-US" sz="1200" kern="1200" dirty="0" err="1" smtClean="0">
                <a:solidFill>
                  <a:schemeClr val="tx1"/>
                </a:solidFill>
                <a:effectLst/>
                <a:latin typeface="+mn-lt"/>
                <a:ea typeface="+mn-ea"/>
                <a:cs typeface="+mn-cs"/>
              </a:rPr>
              <a:t>EpicCare</a:t>
            </a:r>
            <a:r>
              <a:rPr lang="en-US" sz="1200" kern="1200" dirty="0" smtClean="0">
                <a:solidFill>
                  <a:schemeClr val="tx1"/>
                </a:solidFill>
                <a:effectLst/>
                <a:latin typeface="+mn-lt"/>
                <a:ea typeface="+mn-ea"/>
                <a:cs typeface="+mn-cs"/>
              </a:rPr>
              <a:t> incorporates</a:t>
            </a:r>
            <a:r>
              <a:rPr lang="en-US" sz="1200" kern="1200" baseline="0" dirty="0" smtClean="0">
                <a:solidFill>
                  <a:schemeClr val="tx1"/>
                </a:solidFill>
                <a:effectLst/>
                <a:latin typeface="+mn-lt"/>
                <a:ea typeface="+mn-ea"/>
                <a:cs typeface="+mn-cs"/>
              </a:rPr>
              <a:t> speech recognition and system learning into a</a:t>
            </a:r>
            <a:r>
              <a:rPr lang="en-US" sz="1200" kern="1200" dirty="0" smtClean="0">
                <a:solidFill>
                  <a:schemeClr val="tx1"/>
                </a:solidFill>
                <a:effectLst/>
                <a:latin typeface="+mn-lt"/>
                <a:ea typeface="+mn-ea"/>
                <a:cs typeface="+mn-cs"/>
              </a:rPr>
              <a:t> “chart review, order management, and documentation” system. (3).</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te</a:t>
            </a:r>
            <a:r>
              <a:rPr lang="en-US" sz="1200" kern="1200" dirty="0" smtClean="0">
                <a:solidFill>
                  <a:schemeClr val="tx1"/>
                </a:solidFill>
                <a:effectLst/>
                <a:latin typeface="+mn-lt"/>
                <a:ea typeface="+mn-ea"/>
                <a:cs typeface="+mn-cs"/>
              </a:rPr>
              <a:t>lemedicine functionality</a:t>
            </a:r>
            <a:r>
              <a:rPr lang="en-US" sz="1200" kern="1200" baseline="0" dirty="0" smtClean="0">
                <a:solidFill>
                  <a:schemeClr val="tx1"/>
                </a:solidFill>
                <a:effectLst/>
                <a:latin typeface="+mn-lt"/>
                <a:ea typeface="+mn-ea"/>
                <a:cs typeface="+mn-cs"/>
              </a:rPr>
              <a:t> already integrated within the EPIC platform is suggested to result in both “patient engagement” and </a:t>
            </a:r>
            <a:r>
              <a:rPr lang="en-US" sz="1200" kern="1200" dirty="0" smtClean="0">
                <a:solidFill>
                  <a:schemeClr val="tx1"/>
                </a:solidFill>
                <a:effectLst/>
                <a:latin typeface="+mn-lt"/>
                <a:ea typeface="+mn-ea"/>
                <a:cs typeface="+mn-cs"/>
              </a:rPr>
              <a:t>“cost-savings”.</a:t>
            </a:r>
            <a:r>
              <a:rPr lang="en-US" sz="1200" kern="1200" baseline="0" dirty="0" smtClean="0">
                <a:solidFill>
                  <a:schemeClr val="tx1"/>
                </a:solidFill>
                <a:effectLst/>
                <a:latin typeface="+mn-lt"/>
                <a:ea typeface="+mn-ea"/>
                <a:cs typeface="+mn-cs"/>
              </a:rPr>
              <a:t>  In fact, a</a:t>
            </a:r>
            <a:r>
              <a:rPr lang="en-US" sz="1200" kern="1200" dirty="0" smtClean="0">
                <a:solidFill>
                  <a:schemeClr val="tx1"/>
                </a:solidFill>
                <a:effectLst/>
                <a:latin typeface="+mn-lt"/>
                <a:ea typeface="+mn-ea"/>
                <a:cs typeface="+mn-cs"/>
              </a:rPr>
              <a:t> case</a:t>
            </a:r>
            <a:r>
              <a:rPr lang="en-US" sz="1200" kern="1200" baseline="0" dirty="0" smtClean="0">
                <a:solidFill>
                  <a:schemeClr val="tx1"/>
                </a:solidFill>
                <a:effectLst/>
                <a:latin typeface="+mn-lt"/>
                <a:ea typeface="+mn-ea"/>
                <a:cs typeface="+mn-cs"/>
              </a:rPr>
              <a:t> study at </a:t>
            </a:r>
            <a:r>
              <a:rPr lang="en-US" sz="1200" kern="1200" dirty="0" smtClean="0">
                <a:solidFill>
                  <a:schemeClr val="tx1"/>
                </a:solidFill>
                <a:effectLst/>
                <a:latin typeface="+mn-lt"/>
                <a:ea typeface="+mn-ea"/>
                <a:cs typeface="+mn-cs"/>
              </a:rPr>
              <a:t>Stanford Hospital &amp; Clinics is</a:t>
            </a:r>
            <a:r>
              <a:rPr lang="en-US" sz="1200" kern="1200" baseline="0" dirty="0" smtClean="0">
                <a:solidFill>
                  <a:schemeClr val="tx1"/>
                </a:solidFill>
                <a:effectLst/>
                <a:latin typeface="+mn-lt"/>
                <a:ea typeface="+mn-ea"/>
                <a:cs typeface="+mn-cs"/>
              </a:rPr>
              <a:t> researching the effectiveness of online consultations scheduled via the hospital website, that are incorporated automatically into the EPIC EHR</a:t>
            </a:r>
            <a:r>
              <a:rPr lang="en-US" sz="1200" kern="1200" dirty="0" smtClean="0">
                <a:solidFill>
                  <a:schemeClr val="tx1"/>
                </a:solidFill>
                <a:effectLst/>
                <a:latin typeface="+mn-lt"/>
                <a:ea typeface="+mn-ea"/>
                <a:cs typeface="+mn-cs"/>
              </a:rPr>
              <a:t> (known</a:t>
            </a:r>
            <a:r>
              <a:rPr lang="en-US" sz="1200" kern="1200" baseline="0" dirty="0" smtClean="0">
                <a:solidFill>
                  <a:schemeClr val="tx1"/>
                </a:solidFill>
                <a:effectLst/>
                <a:latin typeface="+mn-lt"/>
                <a:ea typeface="+mn-ea"/>
                <a:cs typeface="+mn-cs"/>
              </a:rPr>
              <a:t> as “</a:t>
            </a:r>
            <a:r>
              <a:rPr lang="en-US" sz="1200" kern="1200" dirty="0" err="1" smtClean="0">
                <a:solidFill>
                  <a:schemeClr val="tx1"/>
                </a:solidFill>
                <a:effectLst/>
                <a:latin typeface="+mn-lt"/>
                <a:ea typeface="+mn-ea"/>
                <a:cs typeface="+mn-cs"/>
              </a:rPr>
              <a:t>eCare</a:t>
            </a:r>
            <a:r>
              <a:rPr lang="en-US" sz="1200" kern="1200" dirty="0" smtClean="0">
                <a:solidFill>
                  <a:schemeClr val="tx1"/>
                </a:solidFill>
                <a:effectLst/>
                <a:latin typeface="+mn-lt"/>
                <a:ea typeface="+mn-ea"/>
                <a:cs typeface="+mn-cs"/>
              </a:rPr>
              <a:t>”. (4)</a:t>
            </a:r>
            <a:r>
              <a:rPr lang="en-US" sz="1200" kern="1200" baseline="0" dirty="0" smtClean="0">
                <a:solidFill>
                  <a:schemeClr val="tx1"/>
                </a:solidFill>
                <a:effectLst/>
                <a:latin typeface="+mn-lt"/>
                <a:ea typeface="+mn-ea"/>
                <a:cs typeface="+mn-cs"/>
              </a:rPr>
              <a:t>  Some experts believe the telemedicine functionality within EPIC may cause other “</a:t>
            </a:r>
            <a:r>
              <a:rPr lang="en-US" sz="1200" kern="1200" dirty="0" smtClean="0">
                <a:solidFill>
                  <a:schemeClr val="tx1"/>
                </a:solidFill>
                <a:effectLst/>
                <a:latin typeface="+mn-lt"/>
                <a:ea typeface="+mn-ea"/>
                <a:cs typeface="+mn-cs"/>
              </a:rPr>
              <a:t>electronic health vendors” to do the same. (4)</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p:txBody>
      </p:sp>
      <p:sp>
        <p:nvSpPr>
          <p:cNvPr id="73" name="Shape 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76558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kern="1200" dirty="0" smtClean="0">
                <a:solidFill>
                  <a:schemeClr val="tx1"/>
                </a:solidFill>
                <a:effectLst/>
                <a:latin typeface="+mn-lt"/>
                <a:ea typeface="+mn-ea"/>
                <a:cs typeface="+mn-cs"/>
              </a:rPr>
              <a:t>Patient portal data (</a:t>
            </a:r>
            <a:r>
              <a:rPr lang="en-US" sz="1200" kern="1200" dirty="0" err="1" smtClean="0">
                <a:solidFill>
                  <a:schemeClr val="tx1"/>
                </a:solidFill>
                <a:effectLst/>
                <a:latin typeface="+mn-lt"/>
                <a:ea typeface="+mn-ea"/>
                <a:cs typeface="+mn-cs"/>
              </a:rPr>
              <a:t>MyChart</a:t>
            </a:r>
            <a:r>
              <a:rPr lang="en-US" sz="1200" kern="1200" dirty="0" smtClean="0">
                <a:solidFill>
                  <a:schemeClr val="tx1"/>
                </a:solidFill>
                <a:effectLst/>
                <a:latin typeface="+mn-lt"/>
                <a:ea typeface="+mn-ea"/>
                <a:cs typeface="+mn-cs"/>
              </a:rPr>
              <a:t>) automatically integrated into EHR (3)</a:t>
            </a:r>
          </a:p>
          <a:p>
            <a:endParaRPr lang="en-US" sz="1200" kern="1200" baseline="0" dirty="0" smtClean="0">
              <a:solidFill>
                <a:schemeClr val="tx1"/>
              </a:solidFill>
              <a:effectLst/>
              <a:latin typeface="+mn-lt"/>
              <a:ea typeface="+mn-ea"/>
              <a:cs typeface="+mn-cs"/>
            </a:endParaRPr>
          </a:p>
        </p:txBody>
      </p:sp>
      <p:sp>
        <p:nvSpPr>
          <p:cNvPr id="73" name="Shape 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2725434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buNone/>
            </a:pPr>
            <a:r>
              <a:rPr lang="en-US" sz="1200">
                <a:latin typeface="Calibri"/>
                <a:ea typeface="Calibri"/>
                <a:cs typeface="Calibri"/>
                <a:sym typeface="Calibri"/>
              </a:rPr>
              <a:t>Meaningful use does not include much about telemedicine implementation. So Telemedicine providers are not even bothering to connect to physician EHRs. One main reason is lack of interoperability among disparate vendors. </a:t>
            </a:r>
          </a:p>
        </p:txBody>
      </p:sp>
    </p:spTree>
    <p:extLst>
      <p:ext uri="{BB962C8B-B14F-4D97-AF65-F5344CB8AC3E}">
        <p14:creationId xmlns:p14="http://schemas.microsoft.com/office/powerpoint/2010/main" val="2301153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kern="1200" dirty="0" err="1" smtClean="0">
                <a:solidFill>
                  <a:schemeClr val="tx1"/>
                </a:solidFill>
                <a:effectLst/>
                <a:latin typeface="+mn-lt"/>
                <a:ea typeface="+mn-ea"/>
                <a:cs typeface="+mn-cs"/>
              </a:rPr>
              <a:t>Teladoc</a:t>
            </a:r>
            <a:r>
              <a:rPr lang="en-US" sz="1200" kern="1200" baseline="0" dirty="0" smtClean="0">
                <a:solidFill>
                  <a:schemeClr val="tx1"/>
                </a:solidFill>
                <a:effectLst/>
                <a:latin typeface="+mn-lt"/>
                <a:ea typeface="+mn-ea"/>
                <a:cs typeface="+mn-cs"/>
              </a:rPr>
              <a:t> is one of the earliest telemedicine platforms, and one of the largest in the United States.  </a:t>
            </a:r>
            <a:r>
              <a:rPr lang="en-US" sz="1200" kern="1200" baseline="0" dirty="0" err="1" smtClean="0">
                <a:solidFill>
                  <a:schemeClr val="tx1"/>
                </a:solidFill>
                <a:effectLst/>
                <a:latin typeface="+mn-lt"/>
                <a:ea typeface="+mn-ea"/>
                <a:cs typeface="+mn-cs"/>
              </a:rPr>
              <a:t>Teladoc</a:t>
            </a:r>
            <a:r>
              <a:rPr lang="en-US" sz="1200" kern="1200" baseline="0" dirty="0" smtClean="0">
                <a:solidFill>
                  <a:schemeClr val="tx1"/>
                </a:solidFill>
                <a:effectLst/>
                <a:latin typeface="+mn-lt"/>
                <a:ea typeface="+mn-ea"/>
                <a:cs typeface="+mn-cs"/>
              </a:rPr>
              <a:t> has partnered with both insurance companies and employers for a shared goal of improved patient access to care and decreased healthcare costs.</a:t>
            </a:r>
          </a:p>
          <a:p>
            <a:r>
              <a:rPr lang="en-US" sz="1200" kern="1200" baseline="0" dirty="0" err="1" smtClean="0">
                <a:solidFill>
                  <a:schemeClr val="tx1"/>
                </a:solidFill>
                <a:effectLst/>
                <a:latin typeface="+mn-lt"/>
                <a:ea typeface="+mn-ea"/>
                <a:cs typeface="+mn-cs"/>
              </a:rPr>
              <a:t>Teladoc</a:t>
            </a:r>
            <a:r>
              <a:rPr lang="en-US" sz="1200" kern="1200" baseline="0" dirty="0" smtClean="0">
                <a:solidFill>
                  <a:schemeClr val="tx1"/>
                </a:solidFill>
                <a:effectLst/>
                <a:latin typeface="+mn-lt"/>
                <a:ea typeface="+mn-ea"/>
                <a:cs typeface="+mn-cs"/>
              </a:rPr>
              <a:t> provides 24-hour a day access to a network of providers, who perform patient consultations via web-based (video) or telephone (audio only) conferencing.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initial step a patient must take is to register in the system and create a personal account into which they enter relevant medical details.  One issue here is that the information could be skewed, inaccurate, or incomplete.  The patient then requests a consultation when needed, along with the platform in which they would prefer to be contacted.  A </a:t>
            </a:r>
            <a:r>
              <a:rPr lang="en-US" sz="1200" kern="1200" dirty="0" smtClean="0">
                <a:solidFill>
                  <a:schemeClr val="tx1"/>
                </a:solidFill>
                <a:effectLst/>
                <a:latin typeface="+mn-lt"/>
                <a:ea typeface="+mn-ea"/>
                <a:cs typeface="+mn-cs"/>
              </a:rPr>
              <a:t>“matching physician” (usually</a:t>
            </a:r>
            <a:r>
              <a:rPr lang="en-US" sz="1200" kern="1200" baseline="0" dirty="0" smtClean="0">
                <a:solidFill>
                  <a:schemeClr val="tx1"/>
                </a:solidFill>
                <a:effectLst/>
                <a:latin typeface="+mn-lt"/>
                <a:ea typeface="+mn-ea"/>
                <a:cs typeface="+mn-cs"/>
              </a:rPr>
              <a:t> selected based on being licensed in the patient’s state of residence) then reviews the patient’s medical information and contacts the patient within an average of 20-25 minutes.  Once the physician has discussed the patient’s symptoms, a d</a:t>
            </a:r>
            <a:r>
              <a:rPr lang="en-US" sz="1200" kern="1200" dirty="0" smtClean="0">
                <a:solidFill>
                  <a:schemeClr val="tx1"/>
                </a:solidFill>
                <a:effectLst/>
                <a:latin typeface="+mn-lt"/>
                <a:ea typeface="+mn-ea"/>
                <a:cs typeface="+mn-cs"/>
              </a:rPr>
              <a:t>iagnosis is made, shared decision</a:t>
            </a:r>
            <a:r>
              <a:rPr lang="en-US" sz="1200" kern="1200" baseline="0" dirty="0" smtClean="0">
                <a:solidFill>
                  <a:schemeClr val="tx1"/>
                </a:solidFill>
                <a:effectLst/>
                <a:latin typeface="+mn-lt"/>
                <a:ea typeface="+mn-ea"/>
                <a:cs typeface="+mn-cs"/>
              </a:rPr>
              <a:t> takes place </a:t>
            </a:r>
            <a:r>
              <a:rPr lang="en-US" sz="1200" kern="1200" dirty="0" smtClean="0">
                <a:solidFill>
                  <a:schemeClr val="tx1"/>
                </a:solidFill>
                <a:effectLst/>
                <a:latin typeface="+mn-lt"/>
                <a:ea typeface="+mn-ea"/>
                <a:cs typeface="+mn-cs"/>
              </a:rPr>
              <a:t>regarding treatment and care plan options,</a:t>
            </a:r>
            <a:r>
              <a:rPr lang="en-US" sz="1200" kern="1200" baseline="0" dirty="0" smtClean="0">
                <a:solidFill>
                  <a:schemeClr val="tx1"/>
                </a:solidFill>
                <a:effectLst/>
                <a:latin typeface="+mn-lt"/>
                <a:ea typeface="+mn-ea"/>
                <a:cs typeface="+mn-cs"/>
              </a:rPr>
              <a:t> and in some cases medication is prescribed and sent to the patient’s pharmacy of choice.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One benefit </a:t>
            </a:r>
            <a:r>
              <a:rPr lang="en-US" sz="1200" kern="1200" baseline="0" dirty="0" err="1" smtClean="0">
                <a:solidFill>
                  <a:schemeClr val="tx1"/>
                </a:solidFill>
                <a:effectLst/>
                <a:latin typeface="+mn-lt"/>
                <a:ea typeface="+mn-ea"/>
                <a:cs typeface="+mn-cs"/>
              </a:rPr>
              <a:t>Teladoc</a:t>
            </a:r>
            <a:r>
              <a:rPr lang="en-US" sz="1200" kern="1200" baseline="0" dirty="0" smtClean="0">
                <a:solidFill>
                  <a:schemeClr val="tx1"/>
                </a:solidFill>
                <a:effectLst/>
                <a:latin typeface="+mn-lt"/>
                <a:ea typeface="+mn-ea"/>
                <a:cs typeface="+mn-cs"/>
              </a:rPr>
              <a:t> offers over alternate care options such as retail clinics is that there is no limitation on specific types of symptoms or conditions treated, while retail clinics often offer only a narrow “</a:t>
            </a:r>
            <a:r>
              <a:rPr lang="en-US" sz="1200" kern="1200" dirty="0" smtClean="0">
                <a:solidFill>
                  <a:schemeClr val="tx1"/>
                </a:solidFill>
                <a:effectLst/>
                <a:latin typeface="+mn-lt"/>
                <a:ea typeface="+mn-ea"/>
                <a:cs typeface="+mn-cs"/>
              </a:rPr>
              <a:t>menu of services”.  Research is</a:t>
            </a:r>
            <a:r>
              <a:rPr lang="en-US" sz="1200" kern="1200" baseline="0" dirty="0" smtClean="0">
                <a:solidFill>
                  <a:schemeClr val="tx1"/>
                </a:solidFill>
                <a:effectLst/>
                <a:latin typeface="+mn-lt"/>
                <a:ea typeface="+mn-ea"/>
                <a:cs typeface="+mn-cs"/>
              </a:rPr>
              <a:t> still needed to determine the quality of care provided by </a:t>
            </a:r>
            <a:r>
              <a:rPr lang="en-US" sz="1200" kern="1200" baseline="0" dirty="0" err="1" smtClean="0">
                <a:solidFill>
                  <a:schemeClr val="tx1"/>
                </a:solidFill>
                <a:effectLst/>
                <a:latin typeface="+mn-lt"/>
                <a:ea typeface="+mn-ea"/>
                <a:cs typeface="+mn-cs"/>
              </a:rPr>
              <a:t>Teladoc</a:t>
            </a:r>
            <a:r>
              <a:rPr lang="en-US" sz="1200" kern="1200" baseline="0" dirty="0" smtClean="0">
                <a:solidFill>
                  <a:schemeClr val="tx1"/>
                </a:solidFill>
                <a:effectLst/>
                <a:latin typeface="+mn-lt"/>
                <a:ea typeface="+mn-ea"/>
                <a:cs typeface="+mn-cs"/>
              </a:rPr>
              <a:t>; for example, cases may occur in which a physical examination is necessary for a proper diagnosis or more urgent treatment is required.  However, a study of </a:t>
            </a:r>
            <a:r>
              <a:rPr lang="en-US" sz="1200" kern="1200" baseline="0" dirty="0" err="1" smtClean="0">
                <a:solidFill>
                  <a:schemeClr val="tx1"/>
                </a:solidFill>
                <a:effectLst/>
                <a:latin typeface="+mn-lt"/>
                <a:ea typeface="+mn-ea"/>
                <a:cs typeface="+mn-cs"/>
              </a:rPr>
              <a:t>CA</a:t>
            </a:r>
            <a:r>
              <a:rPr lang="en-US" sz="1200" kern="1200" dirty="0" err="1" smtClean="0">
                <a:solidFill>
                  <a:schemeClr val="tx1"/>
                </a:solidFill>
                <a:effectLst/>
                <a:latin typeface="+mn-lt"/>
                <a:ea typeface="+mn-ea"/>
                <a:cs typeface="+mn-cs"/>
              </a:rPr>
              <a:t>LPers</a:t>
            </a:r>
            <a:r>
              <a:rPr lang="en-US" sz="1200" kern="1200" dirty="0" smtClean="0">
                <a:solidFill>
                  <a:schemeClr val="tx1"/>
                </a:solidFill>
                <a:effectLst/>
                <a:latin typeface="+mn-lt"/>
                <a:ea typeface="+mn-ea"/>
                <a:cs typeface="+mn-cs"/>
              </a:rPr>
              <a:t> enrollees found that 21% of patients using </a:t>
            </a:r>
            <a:r>
              <a:rPr lang="en-US" sz="1200" kern="1200" dirty="0" err="1" smtClean="0">
                <a:solidFill>
                  <a:schemeClr val="tx1"/>
                </a:solidFill>
                <a:effectLst/>
                <a:latin typeface="+mn-lt"/>
                <a:ea typeface="+mn-ea"/>
                <a:cs typeface="+mn-cs"/>
              </a:rPr>
              <a:t>Teladoc</a:t>
            </a:r>
            <a:r>
              <a:rPr lang="en-US" sz="1200" kern="1200" dirty="0" smtClean="0">
                <a:solidFill>
                  <a:schemeClr val="tx1"/>
                </a:solidFill>
                <a:effectLst/>
                <a:latin typeface="+mn-lt"/>
                <a:ea typeface="+mn-ea"/>
                <a:cs typeface="+mn-cs"/>
              </a:rPr>
              <a:t> had not used any other form of healthcare benefits that year,</a:t>
            </a:r>
            <a:r>
              <a:rPr lang="en-US" sz="1200" kern="1200" baseline="0" dirty="0" smtClean="0">
                <a:solidFill>
                  <a:schemeClr val="tx1"/>
                </a:solidFill>
                <a:effectLst/>
                <a:latin typeface="+mn-lt"/>
                <a:ea typeface="+mn-ea"/>
                <a:cs typeface="+mn-cs"/>
              </a:rPr>
              <a:t> suggesting improved access for patients who may not otherwise seek care.  The study also found that patients with a </a:t>
            </a:r>
            <a:r>
              <a:rPr lang="en-US" sz="1200" kern="1200" baseline="0" dirty="0" err="1" smtClean="0">
                <a:solidFill>
                  <a:schemeClr val="tx1"/>
                </a:solidFill>
                <a:effectLst/>
                <a:latin typeface="+mn-lt"/>
                <a:ea typeface="+mn-ea"/>
                <a:cs typeface="+mn-cs"/>
              </a:rPr>
              <a:t>T</a:t>
            </a:r>
            <a:r>
              <a:rPr lang="en-US" sz="1200" kern="1200" dirty="0" err="1" smtClean="0">
                <a:solidFill>
                  <a:schemeClr val="tx1"/>
                </a:solidFill>
                <a:effectLst/>
                <a:latin typeface="+mn-lt"/>
                <a:ea typeface="+mn-ea"/>
                <a:cs typeface="+mn-cs"/>
              </a:rPr>
              <a:t>eladoc</a:t>
            </a:r>
            <a:r>
              <a:rPr lang="en-US" sz="1200" kern="1200" dirty="0" smtClean="0">
                <a:solidFill>
                  <a:schemeClr val="tx1"/>
                </a:solidFill>
                <a:effectLst/>
                <a:latin typeface="+mn-lt"/>
                <a:ea typeface="+mn-ea"/>
                <a:cs typeface="+mn-cs"/>
              </a:rPr>
              <a:t> encounter</a:t>
            </a:r>
            <a:r>
              <a:rPr lang="en-US" sz="1200" kern="1200" baseline="0" dirty="0" smtClean="0">
                <a:solidFill>
                  <a:schemeClr val="tx1"/>
                </a:solidFill>
                <a:effectLst/>
                <a:latin typeface="+mn-lt"/>
                <a:ea typeface="+mn-ea"/>
                <a:cs typeface="+mn-cs"/>
              </a:rPr>
              <a:t> had l</a:t>
            </a:r>
            <a:r>
              <a:rPr lang="en-US" sz="1200" kern="1200" dirty="0" smtClean="0">
                <a:solidFill>
                  <a:schemeClr val="tx1"/>
                </a:solidFill>
                <a:effectLst/>
                <a:latin typeface="+mn-lt"/>
                <a:ea typeface="+mn-ea"/>
                <a:cs typeface="+mn-cs"/>
              </a:rPr>
              <a:t>ower rates of follow-up visits for the same</a:t>
            </a:r>
            <a:r>
              <a:rPr lang="en-US" sz="1200" kern="1200" baseline="0" dirty="0" smtClean="0">
                <a:solidFill>
                  <a:schemeClr val="tx1"/>
                </a:solidFill>
                <a:effectLst/>
                <a:latin typeface="+mn-lt"/>
                <a:ea typeface="+mn-ea"/>
                <a:cs typeface="+mn-cs"/>
              </a:rPr>
              <a:t> or </a:t>
            </a:r>
            <a:r>
              <a:rPr lang="en-US" sz="1200" kern="1200" dirty="0" smtClean="0">
                <a:solidFill>
                  <a:schemeClr val="tx1"/>
                </a:solidFill>
                <a:effectLst/>
                <a:latin typeface="+mn-lt"/>
                <a:ea typeface="+mn-ea"/>
                <a:cs typeface="+mn-cs"/>
              </a:rPr>
              <a:t>similar conditions</a:t>
            </a:r>
            <a:r>
              <a:rPr lang="en-US" sz="1200" kern="1200" baseline="0" dirty="0" smtClean="0">
                <a:solidFill>
                  <a:schemeClr val="tx1"/>
                </a:solidFill>
                <a:effectLst/>
                <a:latin typeface="+mn-lt"/>
                <a:ea typeface="+mn-ea"/>
                <a:cs typeface="+mn-cs"/>
              </a:rPr>
              <a:t> in other care settings.</a:t>
            </a:r>
            <a:endParaRPr lang="en-US" sz="1200" kern="120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p:txBody>
      </p:sp>
      <p:sp>
        <p:nvSpPr>
          <p:cNvPr id="73" name="Shape 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1220745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80" name="Shape 2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SzPct val="25000"/>
              <a:buNone/>
            </a:pPr>
            <a:r>
              <a:rPr lang="en-US" sz="1100">
                <a:solidFill>
                  <a:schemeClr val="dk1"/>
                </a:solidFill>
              </a:rPr>
              <a:t>These types of web meetings can happen securely, whether they take place at the patient’s home, or patients are brought into satellite offices with high-quality telepresence. Then, instead of waiting for days or weeks for a health professional to travel to an area, or patients having to take time off traveling to big cities, care can be given almost immediately with less inconvenience.</a:t>
            </a:r>
          </a:p>
        </p:txBody>
      </p:sp>
      <p:sp>
        <p:nvSpPr>
          <p:cNvPr id="281" name="Shape 2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1565170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kern="1200" dirty="0" smtClean="0">
                <a:solidFill>
                  <a:schemeClr val="tx1"/>
                </a:solidFill>
                <a:effectLst/>
                <a:latin typeface="Calibri" panose="020F0502020204030204" pitchFamily="34" charset="0"/>
                <a:ea typeface="+mn-ea"/>
                <a:cs typeface="+mn-cs"/>
              </a:rPr>
              <a:t>Modern</a:t>
            </a:r>
            <a:r>
              <a:rPr lang="en-US" sz="1200" kern="1200" baseline="0" dirty="0" smtClean="0">
                <a:solidFill>
                  <a:schemeClr val="tx1"/>
                </a:solidFill>
                <a:effectLst/>
                <a:latin typeface="Calibri" panose="020F0502020204030204" pitchFamily="34" charset="0"/>
                <a:ea typeface="+mn-ea"/>
                <a:cs typeface="+mn-cs"/>
              </a:rPr>
              <a:t> telemedicine was first defined in 1970 as </a:t>
            </a:r>
            <a:r>
              <a:rPr lang="en-US" sz="1200" kern="1200" dirty="0" smtClean="0">
                <a:solidFill>
                  <a:schemeClr val="tx1"/>
                </a:solidFill>
                <a:effectLst/>
                <a:latin typeface="Calibri" panose="020F0502020204030204" pitchFamily="34" charset="0"/>
                <a:ea typeface="+mn-ea"/>
                <a:cs typeface="+mn-cs"/>
              </a:rPr>
              <a:t>“healing at a distance”.  Current</a:t>
            </a:r>
            <a:r>
              <a:rPr lang="en-US" sz="1200" kern="1200" baseline="0" dirty="0" smtClean="0">
                <a:solidFill>
                  <a:schemeClr val="tx1"/>
                </a:solidFill>
                <a:effectLst/>
                <a:latin typeface="Calibri" panose="020F0502020204030204" pitchFamily="34" charset="0"/>
                <a:ea typeface="+mn-ea"/>
                <a:cs typeface="+mn-cs"/>
              </a:rPr>
              <a:t> telemedicine is continuously evolving as a result of new technology and changes in the overall healthcare system</a:t>
            </a:r>
            <a:endParaRPr lang="en-US" sz="1200" kern="1200" dirty="0" smtClean="0">
              <a:solidFill>
                <a:schemeClr val="tx1"/>
              </a:solidFill>
              <a:effectLst/>
              <a:latin typeface="Calibri" panose="020F0502020204030204" pitchFamily="34" charset="0"/>
              <a:ea typeface="+mn-ea"/>
              <a:cs typeface="+mn-cs"/>
            </a:endParaRPr>
          </a:p>
          <a:p>
            <a:r>
              <a:rPr lang="en-US" sz="1200" kern="1200" dirty="0" smtClean="0">
                <a:solidFill>
                  <a:schemeClr val="tx1"/>
                </a:solidFill>
                <a:effectLst/>
                <a:latin typeface="Calibri" panose="020F0502020204030204" pitchFamily="34" charset="0"/>
                <a:ea typeface="+mn-ea"/>
                <a:cs typeface="+mn-cs"/>
              </a:rPr>
              <a:t> </a:t>
            </a:r>
          </a:p>
          <a:p>
            <a:r>
              <a:rPr lang="en-US" sz="1200" kern="1200" dirty="0" smtClean="0">
                <a:solidFill>
                  <a:schemeClr val="tx1"/>
                </a:solidFill>
                <a:effectLst/>
                <a:latin typeface="Calibri" panose="020F0502020204030204" pitchFamily="34" charset="0"/>
                <a:ea typeface="+mn-ea"/>
                <a:cs typeface="+mn-cs"/>
              </a:rPr>
              <a:t>Some examples</a:t>
            </a:r>
            <a:r>
              <a:rPr lang="en-US" sz="1200" kern="1200" baseline="0" dirty="0" smtClean="0">
                <a:solidFill>
                  <a:schemeClr val="tx1"/>
                </a:solidFill>
                <a:effectLst/>
                <a:latin typeface="Calibri" panose="020F0502020204030204" pitchFamily="34" charset="0"/>
                <a:ea typeface="+mn-ea"/>
                <a:cs typeface="+mn-cs"/>
              </a:rPr>
              <a:t> of commonly used telemedicine technology include remote monitoring, mobile phones and other devices, online applications and tools, and audio/video system</a:t>
            </a:r>
            <a:r>
              <a:rPr lang="en-US" sz="1200" kern="1200" dirty="0" smtClean="0">
                <a:solidFill>
                  <a:schemeClr val="tx1"/>
                </a:solidFill>
                <a:effectLst/>
                <a:latin typeface="Calibri" panose="020F0502020204030204" pitchFamily="34" charset="0"/>
                <a:ea typeface="+mn-ea"/>
                <a:cs typeface="+mn-cs"/>
              </a:rPr>
              <a:t>s.</a:t>
            </a:r>
            <a:endParaRPr lang="en-US" sz="1100" dirty="0">
              <a:solidFill>
                <a:schemeClr val="dk1"/>
              </a:solidFill>
            </a:endParaRPr>
          </a:p>
        </p:txBody>
      </p:sp>
      <p:sp>
        <p:nvSpPr>
          <p:cNvPr id="73" name="Shape 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200025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88" name="Shape 2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a:latin typeface="Calibri"/>
                <a:ea typeface="Calibri"/>
                <a:cs typeface="Calibri"/>
                <a:sym typeface="Calibri"/>
              </a:rPr>
              <a:t>(Musgrove, 2012.)</a:t>
            </a:r>
          </a:p>
        </p:txBody>
      </p:sp>
      <p:sp>
        <p:nvSpPr>
          <p:cNvPr id="289" name="Shape 2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640079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01" name="Shape 3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lnSpc>
                <a:spcPct val="115000"/>
              </a:lnSpc>
              <a:buClr>
                <a:schemeClr val="dk1"/>
              </a:buClr>
              <a:buSzPct val="91666"/>
              <a:buFont typeface="Arial"/>
              <a:buNone/>
            </a:pPr>
            <a:r>
              <a:rPr lang="en-US" sz="1200">
                <a:solidFill>
                  <a:schemeClr val="dk1"/>
                </a:solidFill>
                <a:latin typeface="Calibri"/>
                <a:ea typeface="Calibri"/>
                <a:cs typeface="Calibri"/>
                <a:sym typeface="Calibri"/>
              </a:rPr>
              <a:t>HealthPresence most well-known feature is the high-definition videoconferencing it provides, where the most common use case is to allow patients to be examined remotely by a physician</a:t>
            </a:r>
            <a:r>
              <a:rPr lang="en-US" sz="1200" i="1">
                <a:solidFill>
                  <a:schemeClr val="dk1"/>
                </a:solidFill>
                <a:latin typeface="Calibri"/>
                <a:ea typeface="Calibri"/>
                <a:cs typeface="Calibri"/>
                <a:sym typeface="Calibri"/>
              </a:rPr>
              <a:t>.</a:t>
            </a:r>
            <a:r>
              <a:rPr lang="en-US" sz="1200">
                <a:solidFill>
                  <a:schemeClr val="dk1"/>
                </a:solidFill>
                <a:latin typeface="Calibri"/>
                <a:ea typeface="Calibri"/>
                <a:cs typeface="Calibri"/>
                <a:sym typeface="Calibri"/>
              </a:rPr>
              <a:t> Other common use cases: remote patient consultations with specialists  and medical education. </a:t>
            </a:r>
            <a:r>
              <a:rPr lang="en-US" sz="1200">
                <a:latin typeface="Calibri"/>
                <a:ea typeface="Calibri"/>
                <a:cs typeface="Calibri"/>
                <a:sym typeface="Calibri"/>
              </a:rPr>
              <a:t>(Musgrove, 2012.) </a:t>
            </a:r>
          </a:p>
        </p:txBody>
      </p:sp>
      <p:sp>
        <p:nvSpPr>
          <p:cNvPr id="302" name="Shape 3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4094347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09" name="Shape 3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Clr>
                <a:schemeClr val="dk1"/>
              </a:buClr>
              <a:buSzPct val="91666"/>
              <a:buFont typeface="Arial"/>
              <a:buNone/>
            </a:pPr>
            <a:r>
              <a:rPr lang="en-US" sz="1200">
                <a:solidFill>
                  <a:schemeClr val="dk1"/>
                </a:solidFill>
                <a:latin typeface="Calibri"/>
                <a:ea typeface="Calibri"/>
                <a:cs typeface="Calibri"/>
                <a:sym typeface="Calibri"/>
              </a:rPr>
              <a:t> (“Cisco HealthPresence 2.5 Solution Design Guide,” 2012.)</a:t>
            </a:r>
          </a:p>
          <a:p>
            <a:endParaRPr lang="en-US" sz="1200">
              <a:solidFill>
                <a:schemeClr val="dk1"/>
              </a:solidFill>
              <a:latin typeface="Calibri"/>
              <a:ea typeface="Calibri"/>
              <a:cs typeface="Calibri"/>
              <a:sym typeface="Calibri"/>
            </a:endParaRPr>
          </a:p>
          <a:p>
            <a:endParaRPr lang="en-US" sz="1200">
              <a:solidFill>
                <a:schemeClr val="dk1"/>
              </a:solidFill>
              <a:latin typeface="Calibri"/>
              <a:ea typeface="Calibri"/>
              <a:cs typeface="Calibri"/>
              <a:sym typeface="Calibri"/>
            </a:endParaRPr>
          </a:p>
        </p:txBody>
      </p:sp>
      <p:sp>
        <p:nvSpPr>
          <p:cNvPr id="310" name="Shape 3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2559763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25" name="Shape 3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None/>
            </a:pPr>
            <a:r>
              <a:rPr lang="en-US" sz="1200">
                <a:solidFill>
                  <a:schemeClr val="dk1"/>
                </a:solidFill>
                <a:latin typeface="Calibri"/>
                <a:ea typeface="Calibri"/>
                <a:cs typeface="Calibri"/>
                <a:sym typeface="Calibri"/>
              </a:rPr>
              <a:t>Cisco HD endpoints range from a simple webcam attached to a laptop running the Jabber client to a large-screen HealthPresence suite like the CTS-500 (“Cisco HealthPresence 2.5 Solution Design Guide,” 2012.)</a:t>
            </a:r>
          </a:p>
        </p:txBody>
      </p:sp>
      <p:sp>
        <p:nvSpPr>
          <p:cNvPr id="326" name="Shape 3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2190952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35" name="Shape 33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457200" lvl="0" indent="-304800" rtl="0">
              <a:lnSpc>
                <a:spcPct val="115000"/>
              </a:lnSpc>
              <a:buClr>
                <a:schemeClr val="dk1"/>
              </a:buClr>
              <a:buSzPct val="100000"/>
              <a:buFont typeface="Calibri"/>
              <a:buChar char="●"/>
            </a:pPr>
            <a:r>
              <a:rPr lang="en-US" sz="1200">
                <a:solidFill>
                  <a:schemeClr val="dk1"/>
                </a:solidFill>
                <a:latin typeface="Calibri"/>
                <a:ea typeface="Calibri"/>
                <a:cs typeface="Calibri"/>
                <a:sym typeface="Calibri"/>
              </a:rPr>
              <a:t>
Designed for integration with any EMR</a:t>
            </a:r>
          </a:p>
          <a:p>
            <a:pPr marL="457200" lvl="0" indent="-304800" rtl="0">
              <a:lnSpc>
                <a:spcPct val="115000"/>
              </a:lnSpc>
              <a:buClr>
                <a:schemeClr val="dk1"/>
              </a:buClr>
              <a:buSzPct val="100000"/>
              <a:buFont typeface="Calibri"/>
              <a:buChar char="●"/>
            </a:pPr>
            <a:r>
              <a:rPr lang="en-US" sz="1200">
                <a:solidFill>
                  <a:schemeClr val="dk1"/>
                </a:solidFill>
                <a:latin typeface="Calibri"/>
                <a:ea typeface="Calibri"/>
                <a:cs typeface="Calibri"/>
                <a:sym typeface="Calibri"/>
              </a:rPr>
              <a:t>Five prebuilt connectors for use with OpenEMR and Mirth.</a:t>
            </a:r>
          </a:p>
          <a:p>
            <a:pPr marL="457200" lvl="0" indent="-304800" rtl="0">
              <a:lnSpc>
                <a:spcPct val="115000"/>
              </a:lnSpc>
              <a:buClr>
                <a:schemeClr val="dk1"/>
              </a:buClr>
              <a:buSzPct val="100000"/>
              <a:buFont typeface="Calibri"/>
              <a:buChar char="●"/>
            </a:pPr>
            <a:r>
              <a:rPr lang="en-US" sz="1200">
                <a:solidFill>
                  <a:schemeClr val="dk1"/>
                </a:solidFill>
                <a:latin typeface="Calibri"/>
                <a:ea typeface="Calibri"/>
                <a:cs typeface="Calibri"/>
                <a:sym typeface="Calibri"/>
              </a:rPr>
              <a:t>The connectors are licensed for use with available for an additional licensing fee.</a:t>
            </a:r>
          </a:p>
          <a:p>
            <a:pPr lvl="0" rtl="0">
              <a:lnSpc>
                <a:spcPct val="115000"/>
              </a:lnSpc>
              <a:buNone/>
            </a:pPr>
            <a:r>
              <a:rPr lang="en-US" sz="1200">
                <a:solidFill>
                  <a:schemeClr val="dk1"/>
                </a:solidFill>
                <a:latin typeface="Calibri"/>
                <a:ea typeface="Calibri"/>
                <a:cs typeface="Calibri"/>
                <a:sym typeface="Calibri"/>
              </a:rPr>
              <a:t> (“Cisco HealthPresence 2.5 Solution Design Guide,” 2012.)</a:t>
            </a:r>
          </a:p>
          <a:p>
            <a:endParaRPr lang="en-US" sz="1200">
              <a:solidFill>
                <a:schemeClr val="dk1"/>
              </a:solidFill>
              <a:latin typeface="Calibri"/>
              <a:ea typeface="Calibri"/>
              <a:cs typeface="Calibri"/>
              <a:sym typeface="Calibri"/>
            </a:endParaRPr>
          </a:p>
          <a:p>
            <a:pPr marL="457200" lvl="0" indent="-304800" rtl="0">
              <a:lnSpc>
                <a:spcPct val="115000"/>
              </a:lnSpc>
              <a:buClr>
                <a:schemeClr val="dk1"/>
              </a:buClr>
              <a:buSzPct val="100000"/>
              <a:buFont typeface="Calibri"/>
              <a:buChar char="●"/>
            </a:pPr>
            <a:r>
              <a:rPr lang="en-US" sz="1200">
                <a:solidFill>
                  <a:schemeClr val="dk1"/>
                </a:solidFill>
                <a:latin typeface="Calibri"/>
                <a:ea typeface="Calibri"/>
                <a:cs typeface="Calibri"/>
                <a:sym typeface="Calibri"/>
              </a:rPr>
              <a:t>Can integrate with other EMRs as well, using custom-developed connectors.  </a:t>
            </a:r>
          </a:p>
          <a:p>
            <a:pPr marL="457200" lvl="0" indent="-304800" rtl="0">
              <a:lnSpc>
                <a:spcPct val="115000"/>
              </a:lnSpc>
              <a:buClr>
                <a:schemeClr val="dk1"/>
              </a:buClr>
              <a:buSzPct val="100000"/>
              <a:buFont typeface="Calibri"/>
              <a:buChar char="●"/>
            </a:pPr>
            <a:r>
              <a:rPr lang="en-US" sz="1200">
                <a:solidFill>
                  <a:schemeClr val="dk1"/>
                </a:solidFill>
                <a:latin typeface="Calibri"/>
                <a:ea typeface="Calibri"/>
                <a:cs typeface="Calibri"/>
                <a:sym typeface="Calibri"/>
              </a:rPr>
              <a:t>Provide access to Electronic Medical Records (EMR) systems so that patient information can be retrieved from or sent to those systems from the Cisco HealthPresence appointment window with a click of a button. </a:t>
            </a:r>
          </a:p>
          <a:p>
            <a:pPr lvl="0" rtl="0">
              <a:lnSpc>
                <a:spcPct val="115000"/>
              </a:lnSpc>
              <a:buNone/>
            </a:pPr>
            <a:r>
              <a:rPr lang="en-US" sz="1200" b="1">
                <a:solidFill>
                  <a:schemeClr val="dk1"/>
                </a:solidFill>
                <a:latin typeface="Calibri"/>
                <a:ea typeface="Calibri"/>
                <a:cs typeface="Calibri"/>
                <a:sym typeface="Calibri"/>
              </a:rPr>
              <a:t>(“</a:t>
            </a:r>
            <a:r>
              <a:rPr lang="en-US" sz="1200">
                <a:solidFill>
                  <a:schemeClr val="dk1"/>
                </a:solidFill>
                <a:latin typeface="Calibri"/>
                <a:ea typeface="Calibri"/>
                <a:cs typeface="Calibri"/>
                <a:sym typeface="Calibri"/>
              </a:rPr>
              <a:t>Cisco HealthPresence 2.5 Q&amp;A,” 2012.)</a:t>
            </a:r>
          </a:p>
          <a:p>
            <a:endParaRPr lang="en-US" sz="1200">
              <a:solidFill>
                <a:schemeClr val="dk1"/>
              </a:solidFill>
              <a:latin typeface="Calibri"/>
              <a:ea typeface="Calibri"/>
              <a:cs typeface="Calibri"/>
              <a:sym typeface="Calibri"/>
            </a:endParaRPr>
          </a:p>
          <a:p>
            <a:endParaRPr lang="en-US" sz="1200">
              <a:solidFill>
                <a:schemeClr val="dk1"/>
              </a:solidFill>
              <a:latin typeface="Calibri"/>
              <a:ea typeface="Calibri"/>
              <a:cs typeface="Calibri"/>
              <a:sym typeface="Calibri"/>
            </a:endParaRPr>
          </a:p>
          <a:p>
            <a:endParaRPr lang="en-US" sz="1200">
              <a:solidFill>
                <a:schemeClr val="dk1"/>
              </a:solidFill>
              <a:latin typeface="Calibri"/>
              <a:ea typeface="Calibri"/>
              <a:cs typeface="Calibri"/>
              <a:sym typeface="Calibri"/>
            </a:endParaRPr>
          </a:p>
        </p:txBody>
      </p:sp>
      <p:sp>
        <p:nvSpPr>
          <p:cNvPr id="336" name="Shape 3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365683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44" name="Shape 3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lnSpc>
                <a:spcPct val="115000"/>
              </a:lnSpc>
              <a:buClr>
                <a:schemeClr val="dk1"/>
              </a:buClr>
              <a:buSzPct val="91666"/>
              <a:buFont typeface="Arial"/>
              <a:buNone/>
            </a:pPr>
            <a:r>
              <a:rPr lang="en-US" sz="1200" b="1">
                <a:solidFill>
                  <a:schemeClr val="dk1"/>
                </a:solidFill>
                <a:latin typeface="Calibri"/>
                <a:ea typeface="Calibri"/>
                <a:cs typeface="Calibri"/>
                <a:sym typeface="Calibri"/>
              </a:rPr>
              <a:t>Telehealth session example:</a:t>
            </a:r>
          </a:p>
          <a:p>
            <a:pPr marL="457200" lvl="0" indent="-304800" rtl="0">
              <a:lnSpc>
                <a:spcPct val="115000"/>
              </a:lnSpc>
              <a:buClr>
                <a:schemeClr val="dk1"/>
              </a:buClr>
              <a:buSzPct val="100000"/>
              <a:buFont typeface="Calibri"/>
              <a:buChar char="●"/>
            </a:pPr>
            <a:r>
              <a:rPr lang="en-US" sz="1200">
                <a:solidFill>
                  <a:schemeClr val="dk1"/>
                </a:solidFill>
                <a:latin typeface="Calibri"/>
                <a:ea typeface="Calibri"/>
                <a:cs typeface="Calibri"/>
                <a:sym typeface="Calibri"/>
              </a:rPr>
              <a:t>Patient attended to by a licensed healthcare professional (i.e. an RN)</a:t>
            </a:r>
          </a:p>
          <a:p>
            <a:pPr marL="457200" lvl="0" indent="-304800" rtl="0">
              <a:lnSpc>
                <a:spcPct val="115000"/>
              </a:lnSpc>
              <a:buClr>
                <a:schemeClr val="dk1"/>
              </a:buClr>
              <a:buSzPct val="100000"/>
              <a:buFont typeface="Calibri"/>
              <a:buChar char="●"/>
            </a:pPr>
            <a:r>
              <a:rPr lang="en-US" sz="1200">
                <a:solidFill>
                  <a:schemeClr val="dk1"/>
                </a:solidFill>
                <a:latin typeface="Calibri"/>
                <a:ea typeface="Calibri"/>
                <a:cs typeface="Calibri"/>
                <a:sym typeface="Calibri"/>
              </a:rPr>
              <a:t>Cisco HealthPresence transmits medical device  information gathered during a telehealth session</a:t>
            </a:r>
          </a:p>
          <a:p>
            <a:pPr marL="457200" lvl="0" indent="-304800" rtl="0">
              <a:lnSpc>
                <a:spcPct val="115000"/>
              </a:lnSpc>
              <a:buClr>
                <a:schemeClr val="dk1"/>
              </a:buClr>
              <a:buSzPct val="100000"/>
              <a:buFont typeface="Calibri"/>
              <a:buChar char="●"/>
            </a:pPr>
            <a:r>
              <a:rPr lang="en-US" sz="1200">
                <a:solidFill>
                  <a:schemeClr val="dk1"/>
                </a:solidFill>
                <a:latin typeface="Calibri"/>
                <a:ea typeface="Calibri"/>
                <a:cs typeface="Calibri"/>
                <a:sym typeface="Calibri"/>
              </a:rPr>
              <a:t>CHP software receives information from the medical devices used by the attendant, and transmits that information to a remote care provide</a:t>
            </a:r>
          </a:p>
          <a:p>
            <a:pPr marL="457200" lvl="0" indent="-304800" rtl="0">
              <a:lnSpc>
                <a:spcPct val="115000"/>
              </a:lnSpc>
              <a:buClr>
                <a:schemeClr val="dk1"/>
              </a:buClr>
              <a:buSzPct val="100000"/>
              <a:buFont typeface="Calibri"/>
              <a:buChar char="●"/>
            </a:pPr>
            <a:r>
              <a:rPr lang="en-US" sz="1200">
                <a:solidFill>
                  <a:schemeClr val="dk1"/>
                </a:solidFill>
                <a:latin typeface="Calibri"/>
                <a:ea typeface="Calibri"/>
                <a:cs typeface="Calibri"/>
                <a:sym typeface="Calibri"/>
              </a:rPr>
              <a:t>Examples of how remote care provider can evaluate patient from the data provided from medical devices:</a:t>
            </a:r>
          </a:p>
          <a:p>
            <a:pPr marL="457200" lvl="0" indent="0" rtl="0">
              <a:lnSpc>
                <a:spcPct val="115000"/>
              </a:lnSpc>
              <a:buNone/>
            </a:pPr>
            <a:r>
              <a:rPr lang="en-US" sz="1200">
                <a:solidFill>
                  <a:schemeClr val="dk1"/>
                </a:solidFill>
                <a:latin typeface="Calibri"/>
                <a:ea typeface="Calibri"/>
                <a:cs typeface="Calibri"/>
                <a:sym typeface="Calibri"/>
              </a:rPr>
              <a:t>● View patient vitals</a:t>
            </a:r>
          </a:p>
          <a:p>
            <a:pPr marL="457200" lvl="0" indent="0" rtl="0">
              <a:lnSpc>
                <a:spcPct val="115000"/>
              </a:lnSpc>
              <a:buNone/>
            </a:pPr>
            <a:r>
              <a:rPr lang="en-US" sz="1200">
                <a:solidFill>
                  <a:schemeClr val="dk1"/>
                </a:solidFill>
                <a:latin typeface="Calibri"/>
                <a:ea typeface="Calibri"/>
                <a:cs typeface="Calibri"/>
                <a:sym typeface="Calibri"/>
              </a:rPr>
              <a:t>● View streaming video from an exam camera or medical scopes </a:t>
            </a:r>
          </a:p>
          <a:p>
            <a:pPr marL="457200" lvl="0" indent="0" rtl="0">
              <a:lnSpc>
                <a:spcPct val="115000"/>
              </a:lnSpc>
              <a:buNone/>
            </a:pPr>
            <a:r>
              <a:rPr lang="en-US" sz="1200">
                <a:solidFill>
                  <a:schemeClr val="dk1"/>
                </a:solidFill>
                <a:latin typeface="Calibri"/>
                <a:ea typeface="Calibri"/>
                <a:cs typeface="Calibri"/>
                <a:sym typeface="Calibri"/>
              </a:rPr>
              <a:t>● Listen to heart and lung sounds from a remote digital stethoscope </a:t>
            </a:r>
          </a:p>
          <a:p>
            <a:pPr marL="457200" lvl="0" indent="-304800" rtl="0">
              <a:lnSpc>
                <a:spcPct val="115000"/>
              </a:lnSpc>
              <a:buClr>
                <a:schemeClr val="dk1"/>
              </a:buClr>
              <a:buSzPct val="100000"/>
              <a:buFont typeface="Calibri"/>
              <a:buChar char="●"/>
            </a:pPr>
            <a:r>
              <a:rPr lang="en-US" sz="1200">
                <a:solidFill>
                  <a:schemeClr val="dk1"/>
                </a:solidFill>
                <a:latin typeface="Calibri"/>
                <a:ea typeface="Calibri"/>
                <a:cs typeface="Calibri"/>
                <a:sym typeface="Calibri"/>
              </a:rPr>
              <a:t>The specific medical devices and the data they make available will depend on local regulations and the configuration of the patient endpoint. </a:t>
            </a:r>
          </a:p>
          <a:p>
            <a:pPr lvl="0" rtl="0">
              <a:lnSpc>
                <a:spcPct val="115000"/>
              </a:lnSpc>
              <a:buNone/>
            </a:pPr>
            <a:r>
              <a:rPr lang="en-US" sz="1200">
                <a:solidFill>
                  <a:schemeClr val="dk1"/>
                </a:solidFill>
                <a:latin typeface="Calibri"/>
                <a:ea typeface="Calibri"/>
                <a:cs typeface="Calibri"/>
                <a:sym typeface="Calibri"/>
              </a:rPr>
              <a:t>(“Cisco HealthPresence 2.5 Q&amp;A”, 2012)</a:t>
            </a:r>
          </a:p>
          <a:p>
            <a:pPr marL="0" lvl="0" indent="0" rtl="0">
              <a:lnSpc>
                <a:spcPct val="115000"/>
              </a:lnSpc>
              <a:buNone/>
            </a:pPr>
            <a:r>
              <a:rPr lang="en-US" sz="1200">
                <a:solidFill>
                  <a:schemeClr val="dk1"/>
                </a:solidFill>
                <a:latin typeface="Calibri"/>
                <a:ea typeface="Calibri"/>
                <a:cs typeface="Calibri"/>
                <a:sym typeface="Calibri"/>
              </a:rPr>
              <a:t>.</a:t>
            </a:r>
          </a:p>
        </p:txBody>
      </p:sp>
      <p:sp>
        <p:nvSpPr>
          <p:cNvPr id="345" name="Shape 3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776145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kern="1200" dirty="0" smtClean="0">
                <a:solidFill>
                  <a:schemeClr val="tx1"/>
                </a:solidFill>
                <a:effectLst/>
                <a:latin typeface="+mn-lt"/>
                <a:ea typeface="+mn-ea"/>
                <a:cs typeface="+mn-cs"/>
              </a:rPr>
              <a:t>Mobile</a:t>
            </a:r>
            <a:r>
              <a:rPr lang="en-US" sz="1200" kern="1200" baseline="0" dirty="0" smtClean="0">
                <a:solidFill>
                  <a:schemeClr val="tx1"/>
                </a:solidFill>
                <a:effectLst/>
                <a:latin typeface="+mn-lt"/>
                <a:ea typeface="+mn-ea"/>
                <a:cs typeface="+mn-cs"/>
              </a:rPr>
              <a:t> Health (known commonly has </a:t>
            </a:r>
            <a:r>
              <a:rPr lang="en-US" sz="1200" kern="1200" baseline="0" dirty="0" err="1" smtClean="0">
                <a:solidFill>
                  <a:schemeClr val="tx1"/>
                </a:solidFill>
                <a:effectLst/>
                <a:latin typeface="+mn-lt"/>
                <a:ea typeface="+mn-ea"/>
                <a:cs typeface="+mn-cs"/>
              </a:rPr>
              <a:t>mHealth</a:t>
            </a:r>
            <a:r>
              <a:rPr lang="en-US" sz="1200" kern="1200" baseline="0" dirty="0" smtClean="0">
                <a:solidFill>
                  <a:schemeClr val="tx1"/>
                </a:solidFill>
                <a:effectLst/>
                <a:latin typeface="+mn-lt"/>
                <a:ea typeface="+mn-ea"/>
                <a:cs typeface="+mn-cs"/>
              </a:rPr>
              <a:t>) has great potential to shift the landscape regarding the location and timing of how healthcare services are </a:t>
            </a:r>
            <a:r>
              <a:rPr lang="en-US" sz="1200" kern="1200" dirty="0" smtClean="0">
                <a:solidFill>
                  <a:schemeClr val="tx1"/>
                </a:solidFill>
                <a:effectLst/>
                <a:latin typeface="+mn-lt"/>
                <a:ea typeface="+mn-ea"/>
                <a:cs typeface="+mn-cs"/>
              </a:rPr>
              <a:t>provided.</a:t>
            </a:r>
            <a:r>
              <a:rPr lang="en-US" sz="1200" kern="1200" baseline="0" dirty="0" smtClean="0">
                <a:solidFill>
                  <a:schemeClr val="tx1"/>
                </a:solidFill>
                <a:effectLst/>
                <a:latin typeface="+mn-lt"/>
                <a:ea typeface="+mn-ea"/>
                <a:cs typeface="+mn-cs"/>
              </a:rPr>
              <a:t>  The emergence of this technology allows </a:t>
            </a:r>
            <a:r>
              <a:rPr lang="en-US" sz="1200" kern="1200" dirty="0" smtClean="0">
                <a:solidFill>
                  <a:schemeClr val="tx1"/>
                </a:solidFill>
                <a:effectLst/>
                <a:latin typeface="+mn-lt"/>
                <a:ea typeface="+mn-ea"/>
                <a:cs typeface="+mn-cs"/>
              </a:rPr>
              <a:t>information to be captured</a:t>
            </a:r>
            <a:r>
              <a:rPr lang="en-US" sz="1200" kern="1200" baseline="0" dirty="0" smtClean="0">
                <a:solidFill>
                  <a:schemeClr val="tx1"/>
                </a:solidFill>
                <a:effectLst/>
                <a:latin typeface="+mn-lt"/>
                <a:ea typeface="+mn-ea"/>
                <a:cs typeface="+mn-cs"/>
              </a:rPr>
              <a:t> real-time via environmental and biological sensors that produce </a:t>
            </a:r>
            <a:r>
              <a:rPr lang="en-US" sz="1200" kern="1200" dirty="0" smtClean="0">
                <a:solidFill>
                  <a:schemeClr val="tx1"/>
                </a:solidFill>
                <a:effectLst/>
                <a:latin typeface="+mn-lt"/>
                <a:ea typeface="+mn-ea"/>
                <a:cs typeface="+mn-cs"/>
              </a:rPr>
              <a:t>data on “an individual's biology, psychology (attitudes, cognitions and emotions), behavior, and daily environment”.</a:t>
            </a:r>
            <a:r>
              <a:rPr lang="en-US" sz="1200" kern="1200" baseline="0" dirty="0" smtClean="0">
                <a:solidFill>
                  <a:schemeClr val="tx1"/>
                </a:solidFill>
                <a:effectLst/>
                <a:latin typeface="+mn-lt"/>
                <a:ea typeface="+mn-ea"/>
                <a:cs typeface="+mn-cs"/>
              </a:rPr>
              <a:t>  This live</a:t>
            </a:r>
            <a:r>
              <a:rPr lang="en-US" sz="1200" kern="1200" dirty="0" smtClean="0">
                <a:solidFill>
                  <a:schemeClr val="tx1"/>
                </a:solidFill>
                <a:effectLst/>
                <a:latin typeface="+mn-lt"/>
                <a:ea typeface="+mn-ea"/>
                <a:cs typeface="+mn-cs"/>
              </a:rPr>
              <a:t> data capture could provide</a:t>
            </a:r>
            <a:r>
              <a:rPr lang="en-US" sz="1200" kern="1200" baseline="0" dirty="0" smtClean="0">
                <a:solidFill>
                  <a:schemeClr val="tx1"/>
                </a:solidFill>
                <a:effectLst/>
                <a:latin typeface="+mn-lt"/>
                <a:ea typeface="+mn-ea"/>
                <a:cs typeface="+mn-cs"/>
              </a:rPr>
              <a:t> opportunities to i</a:t>
            </a:r>
            <a:r>
              <a:rPr lang="en-US" sz="1200" kern="1200" dirty="0" smtClean="0">
                <a:solidFill>
                  <a:schemeClr val="tx1"/>
                </a:solidFill>
                <a:effectLst/>
                <a:latin typeface="+mn-lt"/>
                <a:ea typeface="+mn-ea"/>
                <a:cs typeface="+mn-cs"/>
              </a:rPr>
              <a:t>mprove</a:t>
            </a:r>
            <a:r>
              <a:rPr lang="en-US" sz="1200" kern="1200" baseline="0" dirty="0" smtClean="0">
                <a:solidFill>
                  <a:schemeClr val="tx1"/>
                </a:solidFill>
                <a:effectLst/>
                <a:latin typeface="+mn-lt"/>
                <a:ea typeface="+mn-ea"/>
                <a:cs typeface="+mn-cs"/>
              </a:rPr>
              <a:t> health outcomes and reduce patient risk.</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increasing availability of mobile technology, such as </a:t>
            </a:r>
            <a:r>
              <a:rPr lang="en-US" sz="1200" kern="1200" dirty="0" smtClean="0">
                <a:solidFill>
                  <a:schemeClr val="tx1"/>
                </a:solidFill>
                <a:effectLst/>
                <a:latin typeface="+mn-lt"/>
                <a:ea typeface="+mn-ea"/>
                <a:cs typeface="+mn-cs"/>
              </a:rPr>
              <a:t>smartphone, and mobile computing devices, only</a:t>
            </a:r>
            <a:r>
              <a:rPr lang="en-US" sz="1200" kern="1200" baseline="0" dirty="0" smtClean="0">
                <a:solidFill>
                  <a:schemeClr val="tx1"/>
                </a:solidFill>
                <a:effectLst/>
                <a:latin typeface="+mn-lt"/>
                <a:ea typeface="+mn-ea"/>
                <a:cs typeface="+mn-cs"/>
              </a:rPr>
              <a:t> enhances these opportunities.  “9</a:t>
            </a:r>
            <a:r>
              <a:rPr lang="en-US" sz="1200" kern="1200" dirty="0" smtClean="0">
                <a:solidFill>
                  <a:schemeClr val="tx1"/>
                </a:solidFill>
                <a:effectLst/>
                <a:latin typeface="+mn-lt"/>
                <a:ea typeface="+mn-ea"/>
                <a:cs typeface="+mn-cs"/>
              </a:rPr>
              <a:t>6% of the United States is covered by at least one mobile network”, and worldwide,</a:t>
            </a:r>
            <a:r>
              <a:rPr lang="en-US" sz="1200" kern="1200" baseline="0" dirty="0" smtClean="0">
                <a:solidFill>
                  <a:schemeClr val="tx1"/>
                </a:solidFill>
                <a:effectLst/>
                <a:latin typeface="+mn-lt"/>
                <a:ea typeface="+mn-ea"/>
                <a:cs typeface="+mn-cs"/>
              </a:rPr>
              <a:t> the percentage is growing.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a:t>
            </a:r>
            <a:r>
              <a:rPr lang="en-US" sz="1200" kern="1200" baseline="0" dirty="0" smtClean="0">
                <a:solidFill>
                  <a:schemeClr val="tx1"/>
                </a:solidFill>
                <a:effectLst/>
                <a:latin typeface="+mn-lt"/>
                <a:ea typeface="+mn-ea"/>
                <a:cs typeface="+mn-cs"/>
              </a:rPr>
              <a:t> of the information </a:t>
            </a:r>
            <a:r>
              <a:rPr lang="en-US" sz="1200" kern="1200" baseline="0" dirty="0" err="1" smtClean="0">
                <a:solidFill>
                  <a:schemeClr val="tx1"/>
                </a:solidFill>
                <a:effectLst/>
                <a:latin typeface="+mn-lt"/>
                <a:ea typeface="+mn-ea"/>
                <a:cs typeface="+mn-cs"/>
              </a:rPr>
              <a:t>mHealth</a:t>
            </a:r>
            <a:r>
              <a:rPr lang="en-US" sz="1200" kern="1200" baseline="0" dirty="0" smtClean="0">
                <a:solidFill>
                  <a:schemeClr val="tx1"/>
                </a:solidFill>
                <a:effectLst/>
                <a:latin typeface="+mn-lt"/>
                <a:ea typeface="+mn-ea"/>
                <a:cs typeface="+mn-cs"/>
              </a:rPr>
              <a:t> is able to obtain regarding patients include their daily physical activities and periods of rest, location, “p</a:t>
            </a:r>
            <a:r>
              <a:rPr lang="en-US" sz="1200" kern="1200" dirty="0" smtClean="0">
                <a:solidFill>
                  <a:schemeClr val="tx1"/>
                </a:solidFill>
                <a:effectLst/>
                <a:latin typeface="+mn-lt"/>
                <a:ea typeface="+mn-ea"/>
                <a:cs typeface="+mn-cs"/>
              </a:rPr>
              <a:t>hysiological responses”, and body position.  </a:t>
            </a:r>
            <a:r>
              <a:rPr lang="en-US" sz="1200" kern="1200" dirty="0" err="1" smtClean="0">
                <a:solidFill>
                  <a:schemeClr val="tx1"/>
                </a:solidFill>
                <a:effectLst/>
                <a:latin typeface="+mn-lt"/>
                <a:ea typeface="+mn-ea"/>
                <a:cs typeface="+mn-cs"/>
              </a:rPr>
              <a:t>mHealth</a:t>
            </a:r>
            <a:r>
              <a:rPr lang="en-US" sz="1200" kern="1200" dirty="0" smtClean="0">
                <a:solidFill>
                  <a:schemeClr val="tx1"/>
                </a:solidFill>
                <a:effectLst/>
                <a:latin typeface="+mn-lt"/>
                <a:ea typeface="+mn-ea"/>
                <a:cs typeface="+mn-cs"/>
              </a:rPr>
              <a:t> could be leverage</a:t>
            </a:r>
            <a:r>
              <a:rPr lang="en-US" sz="1200" kern="1200" baseline="0" dirty="0" smtClean="0">
                <a:solidFill>
                  <a:schemeClr val="tx1"/>
                </a:solidFill>
                <a:effectLst/>
                <a:latin typeface="+mn-lt"/>
                <a:ea typeface="+mn-ea"/>
                <a:cs typeface="+mn-cs"/>
              </a:rPr>
              <a:t>d for population </a:t>
            </a:r>
            <a:r>
              <a:rPr lang="en-US" sz="1200" kern="1200" dirty="0" smtClean="0">
                <a:solidFill>
                  <a:schemeClr val="tx1"/>
                </a:solidFill>
                <a:effectLst/>
                <a:latin typeface="+mn-lt"/>
                <a:ea typeface="+mn-ea"/>
                <a:cs typeface="+mn-cs"/>
              </a:rPr>
              <a:t>health purposes, such as mobile</a:t>
            </a:r>
            <a:r>
              <a:rPr lang="en-US" sz="1200" kern="1200" baseline="0" dirty="0" smtClean="0">
                <a:solidFill>
                  <a:schemeClr val="tx1"/>
                </a:solidFill>
                <a:effectLst/>
                <a:latin typeface="+mn-lt"/>
                <a:ea typeface="+mn-ea"/>
                <a:cs typeface="+mn-cs"/>
              </a:rPr>
              <a:t> applications helps monitor and </a:t>
            </a:r>
            <a:r>
              <a:rPr lang="en-US" sz="1200" kern="1200" dirty="0" smtClean="0">
                <a:solidFill>
                  <a:schemeClr val="tx1"/>
                </a:solidFill>
                <a:effectLst/>
                <a:latin typeface="+mn-lt"/>
                <a:ea typeface="+mn-ea"/>
                <a:cs typeface="+mn-cs"/>
              </a:rPr>
              <a:t>prevent falls at home, or that “help people who need medication to take them as scheduled”.  A few issues</a:t>
            </a:r>
            <a:r>
              <a:rPr lang="en-US" sz="1200" kern="1200" baseline="0" dirty="0" smtClean="0">
                <a:solidFill>
                  <a:schemeClr val="tx1"/>
                </a:solidFill>
                <a:effectLst/>
                <a:latin typeface="+mn-lt"/>
                <a:ea typeface="+mn-ea"/>
                <a:cs typeface="+mn-cs"/>
              </a:rPr>
              <a:t> that will need to be addressed as this technology expands in use include patient “p</a:t>
            </a:r>
            <a:r>
              <a:rPr lang="en-US" sz="1200" kern="1200" dirty="0" smtClean="0">
                <a:solidFill>
                  <a:schemeClr val="tx1"/>
                </a:solidFill>
                <a:effectLst/>
                <a:latin typeface="+mn-lt"/>
                <a:ea typeface="+mn-ea"/>
                <a:cs typeface="+mn-cs"/>
              </a:rPr>
              <a:t>rivacy, confidentiality, regulatory control,</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interoperability among carriers”.</a:t>
            </a:r>
            <a:endParaRPr lang="en-US" sz="1100" dirty="0">
              <a:solidFill>
                <a:schemeClr val="dk1"/>
              </a:solidFill>
            </a:endParaRPr>
          </a:p>
        </p:txBody>
      </p:sp>
      <p:sp>
        <p:nvSpPr>
          <p:cNvPr id="73" name="Shape 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1324897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kern="1200" dirty="0" smtClean="0">
                <a:solidFill>
                  <a:schemeClr val="tx1"/>
                </a:solidFill>
                <a:effectLst/>
                <a:latin typeface="+mn-lt"/>
                <a:ea typeface="+mn-ea"/>
                <a:cs typeface="+mn-cs"/>
              </a:rPr>
              <a:t>The</a:t>
            </a:r>
            <a:r>
              <a:rPr lang="en-US" sz="1200" b="0" kern="1200" baseline="0" dirty="0" smtClean="0">
                <a:solidFill>
                  <a:schemeClr val="tx1"/>
                </a:solidFill>
                <a:effectLst/>
                <a:latin typeface="+mn-lt"/>
                <a:ea typeface="+mn-ea"/>
                <a:cs typeface="+mn-cs"/>
              </a:rPr>
              <a:t> National Institutes of Health fund several programs which seek evaluate and expand knowledge around </a:t>
            </a:r>
            <a:r>
              <a:rPr lang="en-US" sz="1200" b="0" kern="1200" baseline="0" dirty="0" err="1" smtClean="0">
                <a:solidFill>
                  <a:schemeClr val="tx1"/>
                </a:solidFill>
                <a:effectLst/>
                <a:latin typeface="+mn-lt"/>
                <a:ea typeface="+mn-ea"/>
                <a:cs typeface="+mn-cs"/>
              </a:rPr>
              <a:t>mHealth</a:t>
            </a:r>
            <a:r>
              <a:rPr lang="en-US" sz="1200" b="0" kern="1200" baseline="0" dirty="0" smtClean="0">
                <a:solidFill>
                  <a:schemeClr val="tx1"/>
                </a:solidFill>
                <a:effectLst/>
                <a:latin typeface="+mn-lt"/>
                <a:ea typeface="+mn-ea"/>
                <a:cs typeface="+mn-cs"/>
              </a:rPr>
              <a:t>.  One such initiative, the </a:t>
            </a:r>
            <a:r>
              <a:rPr lang="en-US" sz="1200" b="0" kern="1200" dirty="0" smtClean="0">
                <a:solidFill>
                  <a:schemeClr val="tx1"/>
                </a:solidFill>
                <a:effectLst/>
                <a:latin typeface="+mn-lt"/>
                <a:ea typeface="+mn-ea"/>
                <a:cs typeface="+mn-cs"/>
              </a:rPr>
              <a:t>Exposure Biology Program,</a:t>
            </a:r>
            <a:r>
              <a:rPr lang="en-US" sz="1200" b="0" kern="1200" baseline="0" dirty="0" smtClean="0">
                <a:solidFill>
                  <a:schemeClr val="tx1"/>
                </a:solidFill>
                <a:effectLst/>
                <a:latin typeface="+mn-lt"/>
                <a:ea typeface="+mn-ea"/>
                <a:cs typeface="+mn-cs"/>
              </a:rPr>
              <a:t> seeks to test the effectiveness of </a:t>
            </a:r>
            <a:r>
              <a:rPr lang="en-US" sz="1200" kern="1200" dirty="0" smtClean="0">
                <a:solidFill>
                  <a:schemeClr val="tx1"/>
                </a:solidFill>
                <a:effectLst/>
                <a:latin typeface="+mn-lt"/>
                <a:ea typeface="+mn-ea"/>
                <a:cs typeface="+mn-cs"/>
              </a:rPr>
              <a:t>environmental sensors for the “measurement of chemicals, dietary intake, physical activity, and psychosocial stressors and addictive substances”.</a:t>
            </a:r>
            <a:r>
              <a:rPr lang="en-US" sz="1200" kern="1200" baseline="0" dirty="0" smtClean="0">
                <a:solidFill>
                  <a:schemeClr val="tx1"/>
                </a:solidFill>
                <a:effectLst/>
                <a:latin typeface="+mn-lt"/>
                <a:ea typeface="+mn-ea"/>
                <a:cs typeface="+mn-cs"/>
              </a:rPr>
              <a:t>  The program also develops biological markers (“f</a:t>
            </a:r>
            <a:r>
              <a:rPr lang="en-US" sz="1200" kern="1200" dirty="0" smtClean="0">
                <a:solidFill>
                  <a:schemeClr val="tx1"/>
                </a:solidFill>
                <a:effectLst/>
                <a:latin typeface="+mn-lt"/>
                <a:ea typeface="+mn-ea"/>
                <a:cs typeface="+mn-cs"/>
              </a:rPr>
              <a:t>ingerprints“) that</a:t>
            </a:r>
            <a:r>
              <a:rPr lang="en-US" sz="1200" kern="1200" baseline="0" dirty="0" smtClean="0">
                <a:solidFill>
                  <a:schemeClr val="tx1"/>
                </a:solidFill>
                <a:effectLst/>
                <a:latin typeface="+mn-lt"/>
                <a:ea typeface="+mn-ea"/>
                <a:cs typeface="+mn-cs"/>
              </a:rPr>
              <a:t> can be utilized to determine the interaction of genetics and environmental factors via mobile sensor monitoring.</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a:t>
            </a:r>
            <a:r>
              <a:rPr lang="en-US" sz="1200" kern="1200" baseline="0" dirty="0" err="1" smtClean="0">
                <a:solidFill>
                  <a:schemeClr val="tx1"/>
                </a:solidFill>
                <a:effectLst/>
                <a:latin typeface="+mn-lt"/>
                <a:ea typeface="+mn-ea"/>
                <a:cs typeface="+mn-cs"/>
              </a:rPr>
              <a:t>mHealth</a:t>
            </a:r>
            <a:r>
              <a:rPr lang="en-US" sz="1200" kern="1200" baseline="0" dirty="0" smtClean="0">
                <a:solidFill>
                  <a:schemeClr val="tx1"/>
                </a:solidFill>
                <a:effectLst/>
                <a:latin typeface="+mn-lt"/>
                <a:ea typeface="+mn-ea"/>
                <a:cs typeface="+mn-cs"/>
              </a:rPr>
              <a:t> Training Institutes give providers the information needed to apply </a:t>
            </a:r>
            <a:r>
              <a:rPr lang="en-US" sz="1200" kern="1200" baseline="0" dirty="0" err="1" smtClean="0">
                <a:solidFill>
                  <a:schemeClr val="tx1"/>
                </a:solidFill>
                <a:effectLst/>
                <a:latin typeface="+mn-lt"/>
                <a:ea typeface="+mn-ea"/>
                <a:cs typeface="+mn-cs"/>
              </a:rPr>
              <a:t>mHealth</a:t>
            </a:r>
            <a:r>
              <a:rPr lang="en-US" sz="1200" kern="1200" baseline="0" dirty="0" smtClean="0">
                <a:solidFill>
                  <a:schemeClr val="tx1"/>
                </a:solidFill>
                <a:effectLst/>
                <a:latin typeface="+mn-lt"/>
                <a:ea typeface="+mn-ea"/>
                <a:cs typeface="+mn-cs"/>
              </a:rPr>
              <a:t> in the “</a:t>
            </a:r>
            <a:r>
              <a:rPr lang="en-US" sz="1200" kern="1200" dirty="0" smtClean="0">
                <a:solidFill>
                  <a:schemeClr val="tx1"/>
                </a:solidFill>
                <a:effectLst/>
                <a:latin typeface="+mn-lt"/>
                <a:ea typeface="+mn-ea"/>
                <a:cs typeface="+mn-cs"/>
              </a:rPr>
              <a:t>behavioral and social” realms of public health.  Week-long</a:t>
            </a:r>
            <a:r>
              <a:rPr lang="en-US" sz="1200" kern="1200" baseline="0" dirty="0" smtClean="0">
                <a:solidFill>
                  <a:schemeClr val="tx1"/>
                </a:solidFill>
                <a:effectLst/>
                <a:latin typeface="+mn-lt"/>
                <a:ea typeface="+mn-ea"/>
                <a:cs typeface="+mn-cs"/>
              </a:rPr>
              <a:t> classes are offered with experts in which providers “c</a:t>
            </a:r>
            <a:r>
              <a:rPr lang="en-US" sz="1200" kern="1200" dirty="0" smtClean="0">
                <a:solidFill>
                  <a:schemeClr val="tx1"/>
                </a:solidFill>
                <a:effectLst/>
                <a:latin typeface="+mn-lt"/>
                <a:ea typeface="+mn-ea"/>
                <a:cs typeface="+mn-cs"/>
              </a:rPr>
              <a:t>reate their own inter-disciplinary mobile health projects”.</a:t>
            </a:r>
            <a:r>
              <a:rPr lang="en-US" sz="1200" kern="1200" baseline="0" dirty="0" smtClean="0">
                <a:solidFill>
                  <a:schemeClr val="tx1"/>
                </a:solidFill>
                <a:effectLst/>
                <a:latin typeface="+mn-lt"/>
                <a:ea typeface="+mn-ea"/>
                <a:cs typeface="+mn-cs"/>
              </a:rPr>
              <a:t>  NIH also offers an </a:t>
            </a:r>
            <a:r>
              <a:rPr lang="en-US" sz="1200" kern="1200" baseline="0" dirty="0" err="1" smtClean="0">
                <a:solidFill>
                  <a:schemeClr val="tx1"/>
                </a:solidFill>
                <a:effectLst/>
                <a:latin typeface="+mn-lt"/>
                <a:ea typeface="+mn-ea"/>
                <a:cs typeface="+mn-cs"/>
              </a:rPr>
              <a:t>mHealth</a:t>
            </a:r>
            <a:r>
              <a:rPr lang="en-US" sz="1200" kern="1200" baseline="0" dirty="0" smtClean="0">
                <a:solidFill>
                  <a:schemeClr val="tx1"/>
                </a:solidFill>
                <a:effectLst/>
                <a:latin typeface="+mn-lt"/>
                <a:ea typeface="+mn-ea"/>
                <a:cs typeface="+mn-cs"/>
              </a:rPr>
              <a:t> Training listserv, which allows registered users to stay up-to-date on current events and new technology in this area.</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100" dirty="0">
              <a:solidFill>
                <a:schemeClr val="dk1"/>
              </a:solidFill>
            </a:endParaRPr>
          </a:p>
        </p:txBody>
      </p:sp>
      <p:sp>
        <p:nvSpPr>
          <p:cNvPr id="73" name="Shape 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2799049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8" name="Shape 3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buNone/>
            </a:pPr>
            <a:r>
              <a:rPr lang="en-US" sz="1200">
                <a:latin typeface="Calibri"/>
                <a:ea typeface="Calibri"/>
                <a:cs typeface="Calibri"/>
                <a:sym typeface="Calibri"/>
              </a:rPr>
              <a:t>APA’s Center for Workforce Studies has documented telehealth’s growth: Overall email use with clients for service delivery more than tripled among practicing psychologists from 2000 to 2008, with approximately 10 percent of those sampled using it weekly or more in 2008. </a:t>
            </a:r>
          </a:p>
        </p:txBody>
      </p:sp>
    </p:spTree>
    <p:extLst>
      <p:ext uri="{BB962C8B-B14F-4D97-AF65-F5344CB8AC3E}">
        <p14:creationId xmlns:p14="http://schemas.microsoft.com/office/powerpoint/2010/main" val="1111632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75" name="Shape 3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lnSpc>
                <a:spcPct val="150000"/>
              </a:lnSpc>
              <a:buNone/>
            </a:pPr>
            <a:r>
              <a:rPr lang="en-US" sz="1200">
                <a:latin typeface="Calibri"/>
                <a:ea typeface="Calibri"/>
                <a:cs typeface="Calibri"/>
                <a:sym typeface="Calibri"/>
              </a:rPr>
              <a:t>Telemedicine pilot project at two hospitals in San Paolo, Brazil. used Cisco mobile healthcare telepresence endpoints to connect the ICU and ER of a public hospital and a Telemedine Center at a private hospital, in order to assist seriously ill patients if no specialists are available at the public unit or if a second opinion is required to provide a more extensive assessment. </a:t>
            </a:r>
          </a:p>
          <a:p>
            <a:pPr marL="457200" lvl="0" indent="-304800" rtl="0">
              <a:lnSpc>
                <a:spcPct val="150000"/>
              </a:lnSpc>
              <a:buClr>
                <a:srgbClr val="000000"/>
              </a:buClr>
              <a:buSzPct val="166666"/>
              <a:buFont typeface="Arial"/>
              <a:buChar char="•"/>
            </a:pPr>
            <a:r>
              <a:rPr lang="en-US" sz="1200">
                <a:latin typeface="Calibri"/>
                <a:ea typeface="Calibri"/>
                <a:cs typeface="Calibri"/>
                <a:sym typeface="Calibri"/>
              </a:rPr>
              <a:t>Albert Einstein Israelita Hospital (HIAE) - private hospital (tertiary) with Telemedicine center</a:t>
            </a:r>
          </a:p>
          <a:p>
            <a:pPr marL="457200" lvl="0" indent="-304800" rtl="0">
              <a:lnSpc>
                <a:spcPct val="150000"/>
              </a:lnSpc>
              <a:buClr>
                <a:srgbClr val="000000"/>
              </a:buClr>
              <a:buSzPct val="166666"/>
              <a:buFont typeface="Arial"/>
              <a:buChar char="•"/>
            </a:pPr>
            <a:r>
              <a:rPr lang="en-US" sz="1200">
                <a:latin typeface="Calibri"/>
                <a:ea typeface="Calibri"/>
                <a:cs typeface="Calibri"/>
                <a:sym typeface="Calibri"/>
              </a:rPr>
              <a:t>Hospital Municipal Moyses Deutsch (HMMD), a public hospital (secondary), </a:t>
            </a:r>
          </a:p>
          <a:p>
            <a:pPr lvl="0" rtl="0">
              <a:lnSpc>
                <a:spcPct val="150000"/>
              </a:lnSpc>
              <a:buClr>
                <a:srgbClr val="000000"/>
              </a:buClr>
              <a:buSzPct val="91666"/>
              <a:buFont typeface="Arial"/>
              <a:buNone/>
            </a:pPr>
            <a:r>
              <a:rPr lang="en-US" sz="1200">
                <a:latin typeface="Calibri"/>
                <a:ea typeface="Calibri"/>
                <a:cs typeface="Calibri"/>
                <a:sym typeface="Calibri"/>
              </a:rPr>
              <a:t>(Bueno De Souza, 2013) </a:t>
            </a:r>
          </a:p>
          <a:p>
            <a:endParaRPr lang="en-US" sz="1200">
              <a:latin typeface="Calibri"/>
              <a:ea typeface="Calibri"/>
              <a:cs typeface="Calibri"/>
              <a:sym typeface="Calibri"/>
            </a:endParaRPr>
          </a:p>
          <a:p>
            <a:pPr marL="0" lvl="0" indent="0" rtl="0">
              <a:lnSpc>
                <a:spcPct val="150000"/>
              </a:lnSpc>
              <a:buNone/>
            </a:pPr>
            <a:r>
              <a:rPr lang="en-US" sz="1200">
                <a:solidFill>
                  <a:schemeClr val="dk1"/>
                </a:solidFill>
                <a:latin typeface="Calibri"/>
                <a:ea typeface="Calibri"/>
                <a:cs typeface="Calibri"/>
                <a:sym typeface="Calibri"/>
              </a:rPr>
              <a:t>Map: San Paolo Hospitals. (March 17, 2014). Google Maps. Google. Retrieved from </a:t>
            </a:r>
            <a:r>
              <a:rPr lang="en-US" sz="1200" u="sng">
                <a:solidFill>
                  <a:schemeClr val="hlink"/>
                </a:solidFill>
                <a:latin typeface="Calibri"/>
                <a:ea typeface="Calibri"/>
                <a:cs typeface="Calibri"/>
                <a:sym typeface="Calibri"/>
                <a:hlinkClick r:id="rId3"/>
              </a:rPr>
              <a:t>https://mapsengine.google.com/map/viewer?mid=zR4Dsq8ZcwOU.k_e8ZF1TYCZg</a:t>
            </a:r>
          </a:p>
          <a:p>
            <a:endParaRPr lang="en-US" sz="1200" u="sng">
              <a:solidFill>
                <a:schemeClr val="hlink"/>
              </a:solidFill>
              <a:latin typeface="Calibri"/>
              <a:ea typeface="Calibri"/>
              <a:cs typeface="Calibri"/>
              <a:sym typeface="Calibri"/>
              <a:hlinkClick r:id="rId3"/>
            </a:endParaRPr>
          </a:p>
          <a:p>
            <a:endParaRPr lang="en-US" sz="1200" u="sng">
              <a:solidFill>
                <a:schemeClr val="hlink"/>
              </a:solidFill>
              <a:latin typeface="Calibri"/>
              <a:ea typeface="Calibri"/>
              <a:cs typeface="Calibri"/>
              <a:sym typeface="Calibri"/>
              <a:hlinkClick r:id="rId3"/>
            </a:endParaRPr>
          </a:p>
          <a:p>
            <a:endParaRPr lang="en-US" sz="1200" u="sng">
              <a:solidFill>
                <a:schemeClr val="hlink"/>
              </a:solidFill>
              <a:latin typeface="Calibri"/>
              <a:ea typeface="Calibri"/>
              <a:cs typeface="Calibri"/>
              <a:sym typeface="Calibri"/>
              <a:hlinkClick r:id="rId3"/>
            </a:endParaRPr>
          </a:p>
          <a:p>
            <a:endParaRPr lang="en-US" sz="1200" u="sng">
              <a:solidFill>
                <a:schemeClr val="hlink"/>
              </a:solidFill>
              <a:latin typeface="Calibri"/>
              <a:ea typeface="Calibri"/>
              <a:cs typeface="Calibri"/>
              <a:sym typeface="Calibri"/>
              <a:hlinkClick r:id="rId3"/>
            </a:endParaRPr>
          </a:p>
          <a:p>
            <a:pPr marL="0" lvl="0" indent="0" rtl="0">
              <a:lnSpc>
                <a:spcPct val="115000"/>
              </a:lnSpc>
              <a:buNone/>
            </a:pPr>
            <a:r>
              <a:rPr lang="en-US" sz="1200">
                <a:solidFill>
                  <a:schemeClr val="dk1"/>
                </a:solidFill>
              </a:rPr>
              <a:t>.</a:t>
            </a:r>
          </a:p>
        </p:txBody>
      </p:sp>
      <p:sp>
        <p:nvSpPr>
          <p:cNvPr id="376" name="Shape 3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454033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100" kern="1200" dirty="0" smtClean="0">
                <a:solidFill>
                  <a:schemeClr val="tx1"/>
                </a:solidFill>
                <a:effectLst/>
                <a:latin typeface="+mn-lt"/>
                <a:ea typeface="+mn-ea"/>
                <a:cs typeface="+mn-cs"/>
              </a:rPr>
              <a:t>Telemedicine</a:t>
            </a:r>
            <a:r>
              <a:rPr lang="en-US" sz="1100" kern="1200" baseline="0" dirty="0" smtClean="0">
                <a:solidFill>
                  <a:schemeClr val="tx1"/>
                </a:solidFill>
                <a:effectLst/>
                <a:latin typeface="+mn-lt"/>
                <a:ea typeface="+mn-ea"/>
                <a:cs typeface="+mn-cs"/>
              </a:rPr>
              <a:t> generally falls into two distinct categories.  “Store-and-forward” technology is asynchronous, meaning that information is recorded and exchanged back-and-forth with some time lapse between.  An example of this would an email question-and-answer discussion between a provider and patient.  “Real time” or synchronous telemedicine are tools that allow a live data exchange.  A video consultation between a physician and patient would be an example of this type of interaction.</a:t>
            </a:r>
            <a:r>
              <a:rPr lang="en-US" sz="1100" kern="1200" dirty="0" smtClean="0">
                <a:solidFill>
                  <a:schemeClr val="tx1"/>
                </a:solidFill>
                <a:effectLst/>
                <a:latin typeface="+mn-lt"/>
                <a:ea typeface="+mn-ea"/>
                <a:cs typeface="+mn-cs"/>
              </a:rPr>
              <a:t>                </a:t>
            </a:r>
            <a:endParaRPr lang="en-US" sz="1100" dirty="0">
              <a:solidFill>
                <a:schemeClr val="dk1"/>
              </a:solidFill>
            </a:endParaRPr>
          </a:p>
        </p:txBody>
      </p:sp>
      <p:sp>
        <p:nvSpPr>
          <p:cNvPr id="73" name="Shape 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15450145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82" name="Shape 3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457200" lvl="0" indent="-304800" rtl="0">
              <a:lnSpc>
                <a:spcPct val="150000"/>
              </a:lnSpc>
              <a:buClr>
                <a:schemeClr val="dk1"/>
              </a:buClr>
              <a:buSzPct val="166666"/>
              <a:buFont typeface="Arial"/>
              <a:buChar char="•"/>
            </a:pPr>
            <a:r>
              <a:rPr lang="en-US" sz="1200" b="1">
                <a:solidFill>
                  <a:srgbClr val="222222"/>
                </a:solidFill>
                <a:latin typeface="Calibri"/>
                <a:ea typeface="Calibri"/>
                <a:cs typeface="Calibri"/>
                <a:sym typeface="Calibri"/>
              </a:rPr>
              <a:t>
</a:t>
            </a:r>
            <a:r>
              <a:rPr lang="en-US" sz="1200">
                <a:solidFill>
                  <a:schemeClr val="dk1"/>
                </a:solidFill>
                <a:latin typeface="Calibri"/>
                <a:ea typeface="Calibri"/>
                <a:cs typeface="Calibri"/>
                <a:sym typeface="Calibri"/>
              </a:rPr>
              <a:t>Study was done to evaluate the efficacy of this pilot.. “Results: Data were obtained from 100 teleconsultations (85 patients) records over a 4 months period. The majority of the requests originated from ICU (74.1%). Sepsis was the most common reason to access TM (29.4%), followed by stroke (24.7%). TM improved diagnosis in 16.5% and influenced clinical management in 83.5% of the patients. Life-saving TM interventions were stroke thrombolysis in 4 patients and a limb amputation in 1 patient. The majority of patients was discharged with no necessity of referring to another hospital.” </a:t>
            </a:r>
          </a:p>
          <a:p>
            <a:pPr marL="457200" lvl="0" indent="-304800" rtl="0">
              <a:lnSpc>
                <a:spcPct val="150000"/>
              </a:lnSpc>
              <a:buClr>
                <a:schemeClr val="dk1"/>
              </a:buClr>
              <a:buSzPct val="166666"/>
              <a:buFont typeface="Arial"/>
              <a:buChar char="•"/>
            </a:pPr>
            <a:r>
              <a:rPr lang="en-US" sz="1200">
                <a:solidFill>
                  <a:schemeClr val="dk1"/>
                </a:solidFill>
                <a:latin typeface="Calibri"/>
                <a:ea typeface="Calibri"/>
                <a:cs typeface="Calibri"/>
                <a:sym typeface="Calibri"/>
              </a:rPr>
              <a:t>“Conclusion: The main contribution of telemedicine-based intervention is to avoid unnecessary transfers and to improve medical decision-making in a real time fashion.”</a:t>
            </a:r>
          </a:p>
          <a:p>
            <a:pPr lvl="0" rtl="0">
              <a:lnSpc>
                <a:spcPct val="150000"/>
              </a:lnSpc>
              <a:buNone/>
            </a:pPr>
            <a:r>
              <a:rPr lang="en-US" sz="1200">
                <a:solidFill>
                  <a:schemeClr val="dk1"/>
                </a:solidFill>
                <a:latin typeface="Calibri"/>
                <a:ea typeface="Calibri"/>
                <a:cs typeface="Calibri"/>
                <a:sym typeface="Calibri"/>
              </a:rPr>
              <a:t>(Steinman, Abreu Filho, Alberto, Andrade, Helena, Guilherme Cal, ... &amp; Silva, 2013)</a:t>
            </a:r>
          </a:p>
        </p:txBody>
      </p:sp>
      <p:sp>
        <p:nvSpPr>
          <p:cNvPr id="383" name="Shape 3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2743168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lvl="2" indent="0" rtl="0">
              <a:lnSpc>
                <a:spcPct val="150000"/>
              </a:lnSpc>
              <a:buSzPct val="100000"/>
              <a:buFont typeface="Calibri"/>
              <a:buNone/>
            </a:pPr>
            <a:r>
              <a:rPr lang="en-US" sz="1200">
                <a:latin typeface="Calibri"/>
                <a:ea typeface="Calibri"/>
                <a:cs typeface="Calibri"/>
                <a:sym typeface="Calibri"/>
              </a:rPr>
              <a:t>Vanguard Health Systems operates 27 hospitals in five states. An arm of Vanguard called Resolute Health, which serves as their Innovation lab for coming up with new models in health care delivery. One such new model was implemented in the Comal, Texas independent school district, one of the state’s largest, where Resolute took over the operations of school clinics. Cisco HealthPresence endpoints were deployed in both the school clinics and in a Resolute Health urgent care clinic in New Braufels. The urgent care doctor emails parents with prescriptions and discharge instructions for students’ parents. Resolute Health is now implementing the same model locally for businesses and the county jail.</a:t>
            </a:r>
          </a:p>
          <a:p>
            <a:pPr marL="0" lvl="2" indent="0" rtl="0">
              <a:lnSpc>
                <a:spcPct val="150000"/>
              </a:lnSpc>
              <a:buSzPct val="100000"/>
              <a:buFont typeface="Calibri"/>
              <a:buNone/>
            </a:pPr>
            <a:r>
              <a:rPr lang="en-US" sz="1200">
                <a:solidFill>
                  <a:schemeClr val="dk1"/>
                </a:solidFill>
                <a:latin typeface="Times New Roman"/>
                <a:ea typeface="Times New Roman"/>
                <a:cs typeface="Times New Roman"/>
                <a:sym typeface="Times New Roman"/>
              </a:rPr>
              <a:t>(CSCOPR, 2013)</a:t>
            </a:r>
          </a:p>
        </p:txBody>
      </p:sp>
      <p:sp>
        <p:nvSpPr>
          <p:cNvPr id="393" name="Shape 3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3774523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2" name="Shape 40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extLst>
      <p:ext uri="{BB962C8B-B14F-4D97-AF65-F5344CB8AC3E}">
        <p14:creationId xmlns:p14="http://schemas.microsoft.com/office/powerpoint/2010/main" val="1391551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kern="1200" dirty="0" smtClean="0">
                <a:solidFill>
                  <a:schemeClr val="tx1"/>
                </a:solidFill>
                <a:effectLst/>
                <a:latin typeface="+mn-lt"/>
                <a:ea typeface="+mn-ea"/>
                <a:cs typeface="+mn-cs"/>
              </a:rPr>
              <a:t>Radiology</a:t>
            </a:r>
            <a:r>
              <a:rPr lang="en-US" sz="1200" kern="1200" baseline="0" dirty="0" smtClean="0">
                <a:solidFill>
                  <a:schemeClr val="tx1"/>
                </a:solidFill>
                <a:effectLst/>
                <a:latin typeface="+mn-lt"/>
                <a:ea typeface="+mn-ea"/>
                <a:cs typeface="+mn-cs"/>
              </a:rPr>
              <a:t> is an </a:t>
            </a:r>
            <a:r>
              <a:rPr lang="en-US" sz="1200" kern="1200" dirty="0" smtClean="0">
                <a:solidFill>
                  <a:schemeClr val="tx1"/>
                </a:solidFill>
                <a:effectLst/>
                <a:latin typeface="+mn-lt"/>
                <a:ea typeface="+mn-ea"/>
                <a:cs typeface="+mn-cs"/>
              </a:rPr>
              <a:t>“imaging technique used by physicians to take images of the internal body, usually for diagnosis or treatment”.</a:t>
            </a:r>
          </a:p>
          <a:p>
            <a:r>
              <a:rPr lang="en-US" sz="1200" kern="1200" dirty="0" err="1" smtClean="0">
                <a:solidFill>
                  <a:schemeClr val="tx1"/>
                </a:solidFill>
                <a:effectLst/>
                <a:latin typeface="+mn-lt"/>
                <a:ea typeface="+mn-ea"/>
                <a:cs typeface="+mn-cs"/>
              </a:rPr>
              <a:t>Teleradiology</a:t>
            </a:r>
            <a:r>
              <a:rPr lang="en-US" sz="1200" kern="1200" baseline="0" dirty="0" smtClean="0">
                <a:solidFill>
                  <a:schemeClr val="tx1"/>
                </a:solidFill>
                <a:effectLst/>
                <a:latin typeface="+mn-lt"/>
                <a:ea typeface="+mn-ea"/>
                <a:cs typeface="+mn-cs"/>
              </a:rPr>
              <a:t> has the potential to improve quality of care via the ability for patients to utilize radiology sub-specialists (such as </a:t>
            </a:r>
            <a:r>
              <a:rPr lang="en-US" sz="1200" kern="1200" baseline="0" dirty="0" err="1" smtClean="0">
                <a:solidFill>
                  <a:schemeClr val="tx1"/>
                </a:solidFill>
                <a:effectLst/>
                <a:latin typeface="+mn-lt"/>
                <a:ea typeface="+mn-ea"/>
                <a:cs typeface="+mn-cs"/>
              </a:rPr>
              <a:t>neuroradiologists</a:t>
            </a:r>
            <a:r>
              <a:rPr lang="en-US" sz="1200" kern="1200" baseline="0" dirty="0" smtClean="0">
                <a:solidFill>
                  <a:schemeClr val="tx1"/>
                </a:solidFill>
                <a:effectLst/>
                <a:latin typeface="+mn-lt"/>
                <a:ea typeface="+mn-ea"/>
                <a:cs typeface="+mn-cs"/>
              </a:rPr>
              <a:t> or MRI radiologists), who may not be accessible in certain locations and times.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Teleradiology</a:t>
            </a:r>
            <a:r>
              <a:rPr lang="en-US" sz="1200" kern="1200" dirty="0" smtClean="0">
                <a:solidFill>
                  <a:schemeClr val="tx1"/>
                </a:solidFill>
                <a:effectLst/>
                <a:latin typeface="+mn-lt"/>
                <a:ea typeface="+mn-ea"/>
                <a:cs typeface="+mn-cs"/>
              </a:rPr>
              <a:t> has</a:t>
            </a:r>
            <a:r>
              <a:rPr lang="en-US" sz="1200" kern="1200" baseline="0" dirty="0" smtClean="0">
                <a:solidFill>
                  <a:schemeClr val="tx1"/>
                </a:solidFill>
                <a:effectLst/>
                <a:latin typeface="+mn-lt"/>
                <a:ea typeface="+mn-ea"/>
                <a:cs typeface="+mn-cs"/>
              </a:rPr>
              <a:t> historically been used in </a:t>
            </a:r>
            <a:r>
              <a:rPr lang="en-US" sz="1200" kern="1200" dirty="0" smtClean="0">
                <a:solidFill>
                  <a:schemeClr val="tx1"/>
                </a:solidFill>
                <a:effectLst/>
                <a:latin typeface="+mn-lt"/>
                <a:ea typeface="+mn-ea"/>
                <a:cs typeface="+mn-cs"/>
              </a:rPr>
              <a:t>emergency</a:t>
            </a:r>
            <a:r>
              <a:rPr lang="en-US" sz="1200" kern="1200" baseline="0" dirty="0" smtClean="0">
                <a:solidFill>
                  <a:schemeClr val="tx1"/>
                </a:solidFill>
                <a:effectLst/>
                <a:latin typeface="+mn-lt"/>
                <a:ea typeface="+mn-ea"/>
                <a:cs typeface="+mn-cs"/>
              </a:rPr>
              <a:t> situations only, but has recently expanded.  Image sending now is “</a:t>
            </a:r>
            <a:r>
              <a:rPr lang="en-US" sz="1200" kern="1200" dirty="0" smtClean="0">
                <a:solidFill>
                  <a:schemeClr val="tx1"/>
                </a:solidFill>
                <a:effectLst/>
                <a:latin typeface="+mn-lt"/>
                <a:ea typeface="+mn-ea"/>
                <a:cs typeface="+mn-cs"/>
              </a:rPr>
              <a:t>as easy as sending an email with some attachments”.</a:t>
            </a:r>
            <a:r>
              <a:rPr lang="en-US" sz="1200" kern="1200" baseline="0" dirty="0" smtClean="0">
                <a:solidFill>
                  <a:schemeClr val="tx1"/>
                </a:solidFill>
                <a:effectLst/>
                <a:latin typeface="+mn-lt"/>
                <a:ea typeface="+mn-ea"/>
                <a:cs typeface="+mn-cs"/>
              </a:rPr>
              <a:t>  In addition to the benefits of collaboration with specialists who may otherwise be unavailable or inaccessible, </a:t>
            </a:r>
            <a:r>
              <a:rPr lang="en-US" sz="1200" kern="1200" baseline="0" dirty="0" err="1" smtClean="0">
                <a:solidFill>
                  <a:schemeClr val="tx1"/>
                </a:solidFill>
                <a:effectLst/>
                <a:latin typeface="+mn-lt"/>
                <a:ea typeface="+mn-ea"/>
                <a:cs typeface="+mn-cs"/>
              </a:rPr>
              <a:t>teleradiology</a:t>
            </a:r>
            <a:r>
              <a:rPr lang="en-US" sz="1200" kern="1200" baseline="0" dirty="0" smtClean="0">
                <a:solidFill>
                  <a:schemeClr val="tx1"/>
                </a:solidFill>
                <a:effectLst/>
                <a:latin typeface="+mn-lt"/>
                <a:ea typeface="+mn-ea"/>
                <a:cs typeface="+mn-cs"/>
              </a:rPr>
              <a:t> has the potential to improve diagnostics via second opinions, and improve symptom management for issues that might have been missed by a traditional radiology approach.</a:t>
            </a:r>
          </a:p>
          <a:p>
            <a:r>
              <a:rPr lang="en-US" sz="1200" kern="1200" dirty="0" smtClean="0">
                <a:solidFill>
                  <a:schemeClr val="tx1"/>
                </a:solidFill>
                <a:effectLst/>
                <a:latin typeface="+mn-lt"/>
                <a:ea typeface="+mn-ea"/>
                <a:cs typeface="+mn-cs"/>
              </a:rPr>
              <a:t>There</a:t>
            </a:r>
            <a:r>
              <a:rPr lang="en-US" sz="1200" kern="1200" baseline="0" dirty="0" smtClean="0">
                <a:solidFill>
                  <a:schemeClr val="tx1"/>
                </a:solidFill>
                <a:effectLst/>
                <a:latin typeface="+mn-lt"/>
                <a:ea typeface="+mn-ea"/>
                <a:cs typeface="+mn-cs"/>
              </a:rPr>
              <a:t> are also some issues to keep in mind, such communication from off-site providers that might be miscommunicated or not received due to system glitches or other technology issues.</a:t>
            </a:r>
            <a:endParaRPr lang="en-US" sz="1200" kern="1200" dirty="0" smtClean="0">
              <a:solidFill>
                <a:schemeClr val="tx1"/>
              </a:solidFill>
              <a:effectLst/>
              <a:latin typeface="+mn-lt"/>
              <a:ea typeface="+mn-ea"/>
              <a:cs typeface="+mn-cs"/>
            </a:endParaRPr>
          </a:p>
          <a:p>
            <a:endParaRPr lang="en-US" sz="1100" dirty="0">
              <a:solidFill>
                <a:schemeClr val="dk1"/>
              </a:solidFill>
            </a:endParaRPr>
          </a:p>
        </p:txBody>
      </p:sp>
      <p:sp>
        <p:nvSpPr>
          <p:cNvPr id="73" name="Shape 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7154797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kern="1200" dirty="0" err="1" smtClean="0">
                <a:solidFill>
                  <a:schemeClr val="tx1"/>
                </a:solidFill>
                <a:effectLst/>
                <a:latin typeface="+mn-lt"/>
                <a:ea typeface="+mn-ea"/>
                <a:cs typeface="+mn-cs"/>
              </a:rPr>
              <a:t>ResolutionMD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ResMD</a:t>
            </a:r>
            <a:r>
              <a:rPr lang="en-US" sz="1200" kern="1200" dirty="0" smtClean="0">
                <a:solidFill>
                  <a:schemeClr val="tx1"/>
                </a:solidFill>
                <a:effectLst/>
                <a:latin typeface="+mn-lt"/>
                <a:ea typeface="+mn-ea"/>
                <a:cs typeface="+mn-cs"/>
              </a:rPr>
              <a:t>) is a technology</a:t>
            </a:r>
            <a:r>
              <a:rPr lang="en-US" sz="1200" kern="1200" baseline="0" dirty="0" smtClean="0">
                <a:solidFill>
                  <a:schemeClr val="tx1"/>
                </a:solidFill>
                <a:effectLst/>
                <a:latin typeface="+mn-lt"/>
                <a:ea typeface="+mn-ea"/>
                <a:cs typeface="+mn-cs"/>
              </a:rPr>
              <a:t> that </a:t>
            </a:r>
            <a:r>
              <a:rPr lang="en-US" sz="1200" kern="1200" dirty="0" smtClean="0">
                <a:solidFill>
                  <a:schemeClr val="tx1"/>
                </a:solidFill>
                <a:effectLst/>
                <a:latin typeface="+mn-lt"/>
                <a:ea typeface="+mn-ea"/>
                <a:cs typeface="+mn-cs"/>
              </a:rPr>
              <a:t>allows “rapid </a:t>
            </a:r>
            <a:r>
              <a:rPr lang="en-US" sz="1200" kern="1200" dirty="0" err="1" smtClean="0">
                <a:solidFill>
                  <a:schemeClr val="tx1"/>
                </a:solidFill>
                <a:effectLst/>
                <a:latin typeface="+mn-lt"/>
                <a:ea typeface="+mn-ea"/>
                <a:cs typeface="+mn-cs"/>
              </a:rPr>
              <a:t>acess</a:t>
            </a:r>
            <a:r>
              <a:rPr lang="en-US" sz="1200" kern="1200" dirty="0" smtClean="0">
                <a:solidFill>
                  <a:schemeClr val="tx1"/>
                </a:solidFill>
                <a:effectLst/>
                <a:latin typeface="+mn-lt"/>
                <a:ea typeface="+mn-ea"/>
                <a:cs typeface="+mn-cs"/>
              </a:rPr>
              <a:t> to interactive advanced 2- and 3-dimensional image visualization on Smartphone and tablet devices (Apple </a:t>
            </a:r>
            <a:r>
              <a:rPr lang="en-US" sz="1200" kern="1200" dirty="0" err="1" smtClean="0">
                <a:solidFill>
                  <a:schemeClr val="tx1"/>
                </a:solidFill>
                <a:effectLst/>
                <a:latin typeface="+mn-lt"/>
                <a:ea typeface="+mn-ea"/>
                <a:cs typeface="+mn-cs"/>
              </a:rPr>
              <a:t>iOS</a:t>
            </a:r>
            <a:r>
              <a:rPr lang="en-US" sz="1200" kern="1200" dirty="0" smtClean="0">
                <a:solidFill>
                  <a:schemeClr val="tx1"/>
                </a:solidFill>
                <a:effectLst/>
                <a:latin typeface="+mn-lt"/>
                <a:ea typeface="+mn-ea"/>
                <a:cs typeface="+mn-cs"/>
              </a:rPr>
              <a:t> or Google Android)”.  The</a:t>
            </a:r>
            <a:r>
              <a:rPr lang="en-US" sz="1200" kern="1200" baseline="0" dirty="0" smtClean="0">
                <a:solidFill>
                  <a:schemeClr val="tx1"/>
                </a:solidFill>
                <a:effectLst/>
                <a:latin typeface="+mn-lt"/>
                <a:ea typeface="+mn-ea"/>
                <a:cs typeface="+mn-cs"/>
              </a:rPr>
              <a:t> system supports “</a:t>
            </a:r>
            <a:r>
              <a:rPr lang="en-US" sz="1200" kern="1200" dirty="0" smtClean="0">
                <a:solidFill>
                  <a:schemeClr val="tx1"/>
                </a:solidFill>
                <a:effectLst/>
                <a:latin typeface="+mn-lt"/>
                <a:ea typeface="+mn-ea"/>
                <a:cs typeface="+mn-cs"/>
              </a:rPr>
              <a:t>Wi-Fi and 3G/4G cellular data networks” in accessing these images,</a:t>
            </a:r>
            <a:r>
              <a:rPr lang="en-US" sz="1200" kern="1200" baseline="0" dirty="0" smtClean="0">
                <a:solidFill>
                  <a:schemeClr val="tx1"/>
                </a:solidFill>
                <a:effectLst/>
                <a:latin typeface="+mn-lt"/>
                <a:ea typeface="+mn-ea"/>
                <a:cs typeface="+mn-cs"/>
              </a:rPr>
              <a:t> which are then transmitted to a remote location.</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 </a:t>
            </a:r>
            <a:r>
              <a:rPr lang="en-US" sz="1200" kern="1200" baseline="0" dirty="0" err="1" smtClean="0">
                <a:solidFill>
                  <a:schemeClr val="tx1"/>
                </a:solidFill>
                <a:effectLst/>
                <a:latin typeface="+mn-lt"/>
                <a:ea typeface="+mn-ea"/>
                <a:cs typeface="+mn-cs"/>
              </a:rPr>
              <a:t>telestroke</a:t>
            </a:r>
            <a:r>
              <a:rPr lang="en-US" sz="1200" kern="1200" baseline="0" dirty="0" smtClean="0">
                <a:solidFill>
                  <a:schemeClr val="tx1"/>
                </a:solidFill>
                <a:effectLst/>
                <a:latin typeface="+mn-lt"/>
                <a:ea typeface="+mn-ea"/>
                <a:cs typeface="+mn-cs"/>
              </a:rPr>
              <a:t> study of </a:t>
            </a:r>
            <a:r>
              <a:rPr lang="en-US" sz="1200" kern="1200" baseline="0" dirty="0" err="1" smtClean="0">
                <a:solidFill>
                  <a:schemeClr val="tx1"/>
                </a:solidFill>
                <a:effectLst/>
                <a:latin typeface="+mn-lt"/>
                <a:ea typeface="+mn-ea"/>
                <a:cs typeface="+mn-cs"/>
              </a:rPr>
              <a:t>ResMD</a:t>
            </a:r>
            <a:r>
              <a:rPr lang="en-US" sz="1200" kern="1200" baseline="0" dirty="0" smtClean="0">
                <a:solidFill>
                  <a:schemeClr val="tx1"/>
                </a:solidFill>
                <a:effectLst/>
                <a:latin typeface="+mn-lt"/>
                <a:ea typeface="+mn-ea"/>
                <a:cs typeface="+mn-cs"/>
              </a:rPr>
              <a:t> versus independent radiologists using PACS found that “</a:t>
            </a:r>
            <a:r>
              <a:rPr lang="en-US" sz="1200" kern="1200" dirty="0" smtClean="0">
                <a:solidFill>
                  <a:schemeClr val="tx1"/>
                </a:solidFill>
                <a:effectLst/>
                <a:latin typeface="+mn-lt"/>
                <a:ea typeface="+mn-ea"/>
                <a:cs typeface="+mn-cs"/>
              </a:rPr>
              <a:t>identification of the most critical radiological features on </a:t>
            </a:r>
            <a:r>
              <a:rPr lang="en-US" sz="1200" kern="1200" dirty="0" err="1" smtClean="0">
                <a:solidFill>
                  <a:schemeClr val="tx1"/>
                </a:solidFill>
                <a:effectLst/>
                <a:latin typeface="+mn-lt"/>
                <a:ea typeface="+mn-ea"/>
                <a:cs typeface="+mn-cs"/>
              </a:rPr>
              <a:t>noncontrast</a:t>
            </a:r>
            <a:r>
              <a:rPr lang="en-US" sz="1200" kern="1200" dirty="0" smtClean="0">
                <a:solidFill>
                  <a:schemeClr val="tx1"/>
                </a:solidFill>
                <a:effectLst/>
                <a:latin typeface="+mn-lt"/>
                <a:ea typeface="+mn-ea"/>
                <a:cs typeface="+mn-cs"/>
              </a:rPr>
              <a:t> CT brain scans such as intracranial hemorrhage, neoplasm, and any contraindications to thrombolysis was excellent.”</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100" dirty="0">
              <a:solidFill>
                <a:schemeClr val="dk1"/>
              </a:solidFill>
            </a:endParaRPr>
          </a:p>
        </p:txBody>
      </p:sp>
      <p:sp>
        <p:nvSpPr>
          <p:cNvPr id="73" name="Shape 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37089693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-Depiction</a:t>
            </a:r>
            <a:r>
              <a:rPr lang="en-US" sz="1200" kern="1200" baseline="0" dirty="0" smtClean="0">
                <a:solidFill>
                  <a:schemeClr val="tx1"/>
                </a:solidFill>
                <a:effectLst/>
                <a:latin typeface="+mn-lt"/>
                <a:ea typeface="+mn-ea"/>
                <a:cs typeface="+mn-cs"/>
              </a:rPr>
              <a:t> of th</a:t>
            </a:r>
            <a:r>
              <a:rPr lang="en-US" sz="1200" kern="1200" dirty="0" smtClean="0">
                <a:solidFill>
                  <a:schemeClr val="tx1"/>
                </a:solidFill>
                <a:effectLst/>
                <a:latin typeface="+mn-lt"/>
                <a:ea typeface="+mn-ea"/>
                <a:cs typeface="+mn-cs"/>
              </a:rPr>
              <a:t>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ResMD</a:t>
            </a:r>
            <a:r>
              <a:rPr lang="en-US" sz="1200" kern="1200" baseline="0" dirty="0" smtClean="0">
                <a:solidFill>
                  <a:schemeClr val="tx1"/>
                </a:solidFill>
                <a:effectLst/>
                <a:latin typeface="+mn-lt"/>
                <a:ea typeface="+mn-ea"/>
                <a:cs typeface="+mn-cs"/>
              </a:rPr>
              <a:t> Smartphone </a:t>
            </a:r>
            <a:r>
              <a:rPr lang="en-US" sz="1200" kern="1200" baseline="0" dirty="0" err="1" smtClean="0">
                <a:solidFill>
                  <a:schemeClr val="tx1"/>
                </a:solidFill>
                <a:effectLst/>
                <a:latin typeface="+mn-lt"/>
                <a:ea typeface="+mn-ea"/>
                <a:cs typeface="+mn-cs"/>
              </a:rPr>
              <a:t>Telestroke</a:t>
            </a:r>
            <a:r>
              <a:rPr lang="en-US" sz="1200" kern="1200" baseline="0" dirty="0" smtClean="0">
                <a:solidFill>
                  <a:schemeClr val="tx1"/>
                </a:solidFill>
                <a:effectLst/>
                <a:latin typeface="+mn-lt"/>
                <a:ea typeface="+mn-ea"/>
                <a:cs typeface="+mn-cs"/>
              </a:rPr>
              <a:t> Study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Sensitivity</a:t>
            </a:r>
            <a:r>
              <a:rPr lang="en-US" sz="1200" kern="1200" baseline="0" dirty="0" smtClean="0">
                <a:solidFill>
                  <a:schemeClr val="tx1"/>
                </a:solidFill>
                <a:effectLst/>
                <a:latin typeface="+mn-lt"/>
                <a:ea typeface="+mn-ea"/>
                <a:cs typeface="+mn-cs"/>
              </a:rPr>
              <a:t> of the study = 94-97%</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-Specificity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-Accuracy =  </a:t>
            </a:r>
            <a:r>
              <a:rPr lang="en-US" sz="1200" kern="1200" dirty="0" smtClean="0">
                <a:solidFill>
                  <a:schemeClr val="tx1"/>
                </a:solidFill>
                <a:effectLst/>
                <a:latin typeface="+mn-lt"/>
                <a:ea typeface="+mn-ea"/>
                <a:cs typeface="+mn-cs"/>
              </a:rPr>
              <a:t>98-99%</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-High</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interrater</a:t>
            </a:r>
            <a:r>
              <a:rPr lang="en-US" sz="1200" kern="1200" dirty="0" smtClean="0">
                <a:solidFill>
                  <a:schemeClr val="tx1"/>
                </a:solidFill>
                <a:effectLst/>
                <a:latin typeface="+mn-lt"/>
                <a:ea typeface="+mn-ea"/>
                <a:cs typeface="+mn-cs"/>
              </a:rPr>
              <a:t> agreement”</a:t>
            </a:r>
          </a:p>
          <a:p>
            <a:endParaRPr lang="en-US" sz="1200" kern="1200" dirty="0" smtClean="0">
              <a:solidFill>
                <a:schemeClr val="tx1"/>
              </a:solidFill>
              <a:effectLst/>
              <a:latin typeface="+mn-lt"/>
              <a:ea typeface="+mn-ea"/>
              <a:cs typeface="+mn-cs"/>
            </a:endParaRPr>
          </a:p>
          <a:p>
            <a:endParaRPr lang="en-US" sz="1100" dirty="0">
              <a:solidFill>
                <a:schemeClr val="dk1"/>
              </a:solidFill>
            </a:endParaRPr>
          </a:p>
        </p:txBody>
      </p:sp>
      <p:sp>
        <p:nvSpPr>
          <p:cNvPr id="73" name="Shape 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5012620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4" name="Shape 43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buNone/>
            </a:pPr>
            <a:r>
              <a:rPr lang="en-US" sz="1200">
                <a:latin typeface="Calibri"/>
                <a:ea typeface="Calibri"/>
                <a:cs typeface="Calibri"/>
                <a:sym typeface="Calibri"/>
              </a:rPr>
              <a:t>These devices can transmit data to monitoring centers, which screen patients in different geographical areas. A nurse or other caregiver that can visit once a week or once a month to calibrate the devices.</a:t>
            </a:r>
          </a:p>
        </p:txBody>
      </p:sp>
    </p:spTree>
    <p:extLst>
      <p:ext uri="{BB962C8B-B14F-4D97-AF65-F5344CB8AC3E}">
        <p14:creationId xmlns:p14="http://schemas.microsoft.com/office/powerpoint/2010/main" val="6442271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Remote monitoring</a:t>
            </a:r>
            <a:r>
              <a:rPr lang="en-US" sz="1200" kern="1200" baseline="0" dirty="0" smtClean="0">
                <a:solidFill>
                  <a:schemeClr val="tx1"/>
                </a:solidFill>
                <a:effectLst/>
                <a:latin typeface="+mn-lt"/>
                <a:ea typeface="+mn-ea"/>
                <a:cs typeface="+mn-cs"/>
              </a:rPr>
              <a:t> of patients allows providers to determine potential risks or abnormalities in real-time.  </a:t>
            </a:r>
            <a:r>
              <a:rPr lang="en-US" sz="1200" kern="1200" dirty="0" smtClean="0">
                <a:solidFill>
                  <a:schemeClr val="tx1"/>
                </a:solidFill>
                <a:effectLst/>
                <a:latin typeface="+mn-lt"/>
                <a:ea typeface="+mn-ea"/>
                <a:cs typeface="+mn-cs"/>
              </a:rPr>
              <a:t>Humana partnered with </a:t>
            </a:r>
            <a:r>
              <a:rPr lang="en-US" sz="1200" kern="1200" dirty="0" err="1" smtClean="0">
                <a:solidFill>
                  <a:schemeClr val="tx1"/>
                </a:solidFill>
                <a:effectLst/>
                <a:latin typeface="+mn-lt"/>
                <a:ea typeface="+mn-ea"/>
                <a:cs typeface="+mn-cs"/>
              </a:rPr>
              <a:t>Healthsense</a:t>
            </a:r>
            <a:r>
              <a:rPr lang="en-US" sz="1200" kern="1200" dirty="0" smtClean="0">
                <a:solidFill>
                  <a:schemeClr val="tx1"/>
                </a:solidFill>
                <a:effectLst/>
                <a:latin typeface="+mn-lt"/>
                <a:ea typeface="+mn-ea"/>
                <a:cs typeface="+mn-cs"/>
              </a:rPr>
              <a:t> to study the effect of a “passive monitoring platform” in</a:t>
            </a:r>
            <a:r>
              <a:rPr lang="en-US" sz="1200" kern="1200" baseline="0" dirty="0" smtClean="0">
                <a:solidFill>
                  <a:schemeClr val="tx1"/>
                </a:solidFill>
                <a:effectLst/>
                <a:latin typeface="+mn-lt"/>
                <a:ea typeface="+mn-ea"/>
                <a:cs typeface="+mn-cs"/>
              </a:rPr>
              <a:t> an</a:t>
            </a:r>
            <a:r>
              <a:rPr lang="en-US" sz="1200" kern="1200" dirty="0" smtClean="0">
                <a:solidFill>
                  <a:schemeClr val="tx1"/>
                </a:solidFill>
                <a:effectLst/>
                <a:latin typeface="+mn-lt"/>
                <a:ea typeface="+mn-ea"/>
                <a:cs typeface="+mn-cs"/>
              </a:rPr>
              <a:t> elderly</a:t>
            </a:r>
            <a:r>
              <a:rPr lang="en-US" sz="1200" kern="1200" baseline="0" dirty="0" smtClean="0">
                <a:solidFill>
                  <a:schemeClr val="tx1"/>
                </a:solidFill>
                <a:effectLst/>
                <a:latin typeface="+mn-lt"/>
                <a:ea typeface="+mn-ea"/>
                <a:cs typeface="+mn-cs"/>
              </a:rPr>
              <a:t> adult population.  This program, known as </a:t>
            </a:r>
            <a:r>
              <a:rPr lang="en-US" sz="1200" kern="1200" baseline="0" dirty="0" err="1" smtClean="0">
                <a:solidFill>
                  <a:schemeClr val="tx1"/>
                </a:solidFill>
                <a:effectLst/>
                <a:latin typeface="+mn-lt"/>
                <a:ea typeface="+mn-ea"/>
                <a:cs typeface="+mn-cs"/>
              </a:rPr>
              <a:t>eNeighbor</a:t>
            </a:r>
            <a:r>
              <a:rPr lang="en-US" sz="1200" kern="1200" baseline="0" dirty="0" smtClean="0">
                <a:solidFill>
                  <a:schemeClr val="tx1"/>
                </a:solidFill>
                <a:effectLst/>
                <a:latin typeface="+mn-lt"/>
                <a:ea typeface="+mn-ea"/>
                <a:cs typeface="+mn-cs"/>
              </a:rPr>
              <a:t>, leverages home sensors that monitor the time a patient spends “</a:t>
            </a:r>
            <a:r>
              <a:rPr lang="en-US" sz="1200" kern="1200" dirty="0" smtClean="0">
                <a:solidFill>
                  <a:schemeClr val="tx1"/>
                </a:solidFill>
                <a:effectLst/>
                <a:latin typeface="+mn-lt"/>
                <a:ea typeface="+mn-ea"/>
                <a:cs typeface="+mn-cs"/>
              </a:rPr>
              <a:t>sleeping, eating, and being mobile around the house”.  The</a:t>
            </a:r>
            <a:r>
              <a:rPr lang="en-US" sz="1200" kern="1200" baseline="0" dirty="0" smtClean="0">
                <a:solidFill>
                  <a:schemeClr val="tx1"/>
                </a:solidFill>
                <a:effectLst/>
                <a:latin typeface="+mn-lt"/>
                <a:ea typeface="+mn-ea"/>
                <a:cs typeface="+mn-cs"/>
              </a:rPr>
              <a:t> technology establishes patterns and monitors changes, so that alerts are automatically sent to clinicians “</a:t>
            </a:r>
            <a:r>
              <a:rPr lang="en-US" sz="1200" kern="1200" dirty="0" smtClean="0">
                <a:solidFill>
                  <a:schemeClr val="tx1"/>
                </a:solidFill>
                <a:effectLst/>
                <a:latin typeface="+mn-lt"/>
                <a:ea typeface="+mn-ea"/>
                <a:cs typeface="+mn-cs"/>
              </a:rPr>
              <a:t>without the need for the patient to learn new technologies or check in with providers and family members”.  The study is ongoing,</a:t>
            </a:r>
            <a:r>
              <a:rPr lang="en-US" sz="1200" kern="1200" baseline="0" dirty="0" smtClean="0">
                <a:solidFill>
                  <a:schemeClr val="tx1"/>
                </a:solidFill>
                <a:effectLst/>
                <a:latin typeface="+mn-lt"/>
                <a:ea typeface="+mn-ea"/>
                <a:cs typeface="+mn-cs"/>
              </a:rPr>
              <a:t> and aims to determine if patients in this program are seen to “</a:t>
            </a:r>
            <a:r>
              <a:rPr lang="en-US" sz="1200" kern="1200" dirty="0" smtClean="0">
                <a:solidFill>
                  <a:schemeClr val="tx1"/>
                </a:solidFill>
                <a:effectLst/>
                <a:latin typeface="+mn-lt"/>
                <a:ea typeface="+mn-ea"/>
                <a:cs typeface="+mn-cs"/>
              </a:rPr>
              <a:t>remain healthy and independent for longer” periods of time.</a:t>
            </a:r>
            <a:endParaRPr lang="en-US" dirty="0" smtClean="0">
              <a:effectLst/>
            </a:endParaRPr>
          </a:p>
        </p:txBody>
      </p:sp>
      <p:sp>
        <p:nvSpPr>
          <p:cNvPr id="73" name="Shape 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7657072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kern="1200" dirty="0" smtClean="0">
                <a:solidFill>
                  <a:schemeClr val="tx1"/>
                </a:solidFill>
                <a:effectLst/>
                <a:latin typeface="+mn-lt"/>
                <a:ea typeface="+mn-ea"/>
                <a:cs typeface="+mn-cs"/>
              </a:rPr>
              <a:t>Features</a:t>
            </a:r>
            <a:r>
              <a:rPr lang="en-US" sz="1200" kern="1200" baseline="0" dirty="0" smtClean="0">
                <a:solidFill>
                  <a:schemeClr val="tx1"/>
                </a:solidFill>
                <a:effectLst/>
                <a:latin typeface="+mn-lt"/>
                <a:ea typeface="+mn-ea"/>
                <a:cs typeface="+mn-cs"/>
              </a:rPr>
              <a:t> of </a:t>
            </a:r>
            <a:r>
              <a:rPr lang="en-US" sz="1200" kern="1200" baseline="0" dirty="0" err="1" smtClean="0">
                <a:solidFill>
                  <a:schemeClr val="tx1"/>
                </a:solidFill>
                <a:effectLst/>
                <a:latin typeface="+mn-lt"/>
                <a:ea typeface="+mn-ea"/>
                <a:cs typeface="+mn-cs"/>
              </a:rPr>
              <a:t>eNeighbor</a:t>
            </a:r>
            <a:r>
              <a:rPr lang="en-US" sz="1200" kern="1200" baseline="0" dirty="0" smtClean="0">
                <a:solidFill>
                  <a:schemeClr val="tx1"/>
                </a:solidFill>
                <a:effectLst/>
                <a:latin typeface="+mn-lt"/>
                <a:ea typeface="+mn-ea"/>
                <a:cs typeface="+mn-cs"/>
              </a:rPr>
              <a:t> Remote Monitoring Pilot Program.</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-According</a:t>
            </a:r>
            <a:r>
              <a:rPr lang="en-US" sz="1200" kern="1200" baseline="0" dirty="0" smtClean="0">
                <a:solidFill>
                  <a:schemeClr val="tx1"/>
                </a:solidFill>
                <a:effectLst/>
                <a:latin typeface="+mn-lt"/>
                <a:ea typeface="+mn-ea"/>
                <a:cs typeface="+mn-cs"/>
              </a:rPr>
              <a:t> to </a:t>
            </a:r>
            <a:r>
              <a:rPr lang="en-US" sz="1200" kern="1200" dirty="0" smtClean="0">
                <a:solidFill>
                  <a:schemeClr val="tx1"/>
                </a:solidFill>
                <a:effectLst/>
                <a:latin typeface="+mn-lt"/>
                <a:ea typeface="+mn-ea"/>
                <a:cs typeface="+mn-cs"/>
              </a:rPr>
              <a:t>Humana:  “With the information relayed to us from the </a:t>
            </a:r>
            <a:r>
              <a:rPr lang="en-US" sz="1200" kern="1200" dirty="0" err="1" smtClean="0">
                <a:solidFill>
                  <a:schemeClr val="tx1"/>
                </a:solidFill>
                <a:effectLst/>
                <a:latin typeface="+mn-lt"/>
                <a:ea typeface="+mn-ea"/>
                <a:cs typeface="+mn-cs"/>
              </a:rPr>
              <a:t>Healthsense</a:t>
            </a:r>
            <a:r>
              <a:rPr lang="en-US" sz="1200" kern="1200" dirty="0" smtClean="0">
                <a:solidFill>
                  <a:schemeClr val="tx1"/>
                </a:solidFill>
                <a:effectLst/>
                <a:latin typeface="+mn-lt"/>
                <a:ea typeface="+mn-ea"/>
                <a:cs typeface="+mn-cs"/>
              </a:rPr>
              <a:t> in-home sensors, we’re able to quickly act on the alerts we receive. This is especially important in cases where you have a member with multiple chronic conditions living alone and a timely response can drastically change a health outcome.”</a:t>
            </a:r>
            <a:endParaRPr lang="en-US" sz="1100" dirty="0">
              <a:solidFill>
                <a:schemeClr val="dk1"/>
              </a:solidFill>
            </a:endParaRPr>
          </a:p>
        </p:txBody>
      </p:sp>
      <p:sp>
        <p:nvSpPr>
          <p:cNvPr id="73" name="Shape 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27948950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5" name="Shape 4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buNone/>
            </a:pPr>
            <a:r>
              <a:rPr lang="en-US" sz="1200">
                <a:latin typeface="Calibri"/>
                <a:ea typeface="Calibri"/>
                <a:cs typeface="Calibri"/>
                <a:sym typeface="Calibri"/>
              </a:rPr>
              <a:t>Telemedicine via telecommunications technology, has become an indispensable tool for rural hospitals to improve patient care and their bottom line. Telemedicine, just like every aspect of healthcare technology, is a business, and the financial benefits can't be ignored. Rural hospitals face a unique set of challenges when delivering quality care, and access to specialists is just one of them.</a:t>
            </a:r>
          </a:p>
        </p:txBody>
      </p:sp>
    </p:spTree>
    <p:extLst>
      <p:ext uri="{BB962C8B-B14F-4D97-AF65-F5344CB8AC3E}">
        <p14:creationId xmlns:p14="http://schemas.microsoft.com/office/powerpoint/2010/main" val="2045710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kern="1200" dirty="0" smtClean="0">
                <a:solidFill>
                  <a:schemeClr val="tx1"/>
                </a:solidFill>
                <a:effectLst/>
                <a:latin typeface="+mn-lt"/>
                <a:ea typeface="+mn-ea"/>
                <a:cs typeface="+mn-cs"/>
              </a:rPr>
              <a:t>Telemedicine</a:t>
            </a:r>
            <a:r>
              <a:rPr lang="en-US" sz="1200" kern="1200" baseline="0" dirty="0" smtClean="0">
                <a:solidFill>
                  <a:schemeClr val="tx1"/>
                </a:solidFill>
                <a:effectLst/>
                <a:latin typeface="+mn-lt"/>
                <a:ea typeface="+mn-ea"/>
                <a:cs typeface="+mn-cs"/>
              </a:rPr>
              <a:t> can be traced back as early as the late 1800s, when physicians utilized a </a:t>
            </a:r>
            <a:r>
              <a:rPr lang="en-US" sz="1200" kern="1200" dirty="0" smtClean="0">
                <a:solidFill>
                  <a:schemeClr val="tx1"/>
                </a:solidFill>
                <a:effectLst/>
                <a:latin typeface="+mn-lt"/>
                <a:ea typeface="+mn-ea"/>
                <a:cs typeface="+mn-cs"/>
              </a:rPr>
              <a:t>“telephone exchange” to quickly contact a nearby drugstore, as</a:t>
            </a:r>
            <a:r>
              <a:rPr lang="en-US" sz="1200" kern="1200" baseline="0" dirty="0" smtClean="0">
                <a:solidFill>
                  <a:schemeClr val="tx1"/>
                </a:solidFill>
                <a:effectLst/>
                <a:latin typeface="+mn-lt"/>
                <a:ea typeface="+mn-ea"/>
                <a:cs typeface="+mn-cs"/>
              </a:rPr>
              <a:t> well as sent </a:t>
            </a:r>
            <a:r>
              <a:rPr lang="en-US" sz="1200" kern="1200" dirty="0" smtClean="0">
                <a:solidFill>
                  <a:schemeClr val="tx1"/>
                </a:solidFill>
                <a:effectLst/>
                <a:latin typeface="+mn-lt"/>
                <a:ea typeface="+mn-ea"/>
                <a:cs typeface="+mn-cs"/>
              </a:rPr>
              <a:t>electrocardiograph information over telephone</a:t>
            </a:r>
            <a:r>
              <a:rPr lang="en-US" sz="1200" kern="1200" baseline="0" dirty="0" smtClean="0">
                <a:solidFill>
                  <a:schemeClr val="tx1"/>
                </a:solidFill>
                <a:effectLst/>
                <a:latin typeface="+mn-lt"/>
                <a:ea typeface="+mn-ea"/>
                <a:cs typeface="+mn-cs"/>
              </a:rPr>
              <a:t> wires.  The first major research initiative, which lasted 20 years, was know as the “</a:t>
            </a:r>
            <a:r>
              <a:rPr lang="en-US" sz="1200" kern="1200" dirty="0" smtClean="0">
                <a:solidFill>
                  <a:schemeClr val="tx1"/>
                </a:solidFill>
                <a:effectLst/>
                <a:latin typeface="+mn-lt"/>
                <a:ea typeface="+mn-ea"/>
                <a:cs typeface="+mn-cs"/>
              </a:rPr>
              <a:t>Rural </a:t>
            </a:r>
            <a:r>
              <a:rPr lang="en-US" sz="1200" kern="1200" dirty="0" err="1" smtClean="0">
                <a:solidFill>
                  <a:schemeClr val="tx1"/>
                </a:solidFill>
                <a:effectLst/>
                <a:latin typeface="+mn-lt"/>
                <a:ea typeface="+mn-ea"/>
                <a:cs typeface="+mn-cs"/>
              </a:rPr>
              <a:t>Papago</a:t>
            </a:r>
            <a:r>
              <a:rPr lang="en-US" sz="1200" kern="1200" dirty="0" smtClean="0">
                <a:solidFill>
                  <a:schemeClr val="tx1"/>
                </a:solidFill>
                <a:effectLst/>
                <a:latin typeface="+mn-lt"/>
                <a:ea typeface="+mn-ea"/>
                <a:cs typeface="+mn-cs"/>
              </a:rPr>
              <a:t> Advanced Healthcare” program.  This program leverage</a:t>
            </a:r>
            <a:r>
              <a:rPr lang="en-US" sz="1200" kern="1200" baseline="0" dirty="0" smtClean="0">
                <a:solidFill>
                  <a:schemeClr val="tx1"/>
                </a:solidFill>
                <a:effectLst/>
                <a:latin typeface="+mn-lt"/>
                <a:ea typeface="+mn-ea"/>
                <a:cs typeface="+mn-cs"/>
              </a:rPr>
              <a:t> telemedicine to help deliver care to a remote Indian </a:t>
            </a:r>
            <a:r>
              <a:rPr lang="en-US" sz="1200" kern="1200" dirty="0" smtClean="0">
                <a:solidFill>
                  <a:schemeClr val="tx1"/>
                </a:solidFill>
                <a:effectLst/>
                <a:latin typeface="+mn-lt"/>
                <a:ea typeface="+mn-ea"/>
                <a:cs typeface="+mn-cs"/>
              </a:rPr>
              <a:t>reservation.</a:t>
            </a:r>
          </a:p>
          <a:p>
            <a:r>
              <a:rPr lang="en-US" sz="1200" kern="1200" dirty="0" smtClean="0">
                <a:solidFill>
                  <a:schemeClr val="tx1"/>
                </a:solidFill>
                <a:effectLst/>
                <a:latin typeface="+mn-lt"/>
                <a:ea typeface="+mn-ea"/>
                <a:cs typeface="+mn-cs"/>
              </a:rPr>
              <a:t>Modern telemedicine</a:t>
            </a:r>
            <a:r>
              <a:rPr lang="en-US" sz="1200" kern="1200" baseline="0" dirty="0" smtClean="0">
                <a:solidFill>
                  <a:schemeClr val="tx1"/>
                </a:solidFill>
                <a:effectLst/>
                <a:latin typeface="+mn-lt"/>
                <a:ea typeface="+mn-ea"/>
                <a:cs typeface="+mn-cs"/>
              </a:rPr>
              <a:t> began in the 1960s, when in general funding was limited to applications with federal military and space sectors.  Additional programs began appearing in the 1970s, but most did not last.  However, there were a few very successful implementations using early telemedicine technology.  One of these cases is </a:t>
            </a:r>
            <a:r>
              <a:rPr lang="en-US" sz="1200" kern="1200" dirty="0" smtClean="0">
                <a:solidFill>
                  <a:schemeClr val="tx1"/>
                </a:solidFill>
                <a:effectLst/>
                <a:latin typeface="+mn-lt"/>
                <a:ea typeface="+mn-ea"/>
                <a:cs typeface="+mn-cs"/>
              </a:rPr>
              <a:t>Alaska’s “radio medical network”.  This program</a:t>
            </a:r>
            <a:r>
              <a:rPr lang="en-US" sz="1200" kern="1200" baseline="0" dirty="0" smtClean="0">
                <a:solidFill>
                  <a:schemeClr val="tx1"/>
                </a:solidFill>
                <a:effectLst/>
                <a:latin typeface="+mn-lt"/>
                <a:ea typeface="+mn-ea"/>
                <a:cs typeface="+mn-cs"/>
              </a:rPr>
              <a:t> used providers in remote locations of Alaska known as “health aides”, who contacted physicians in larger towns via radio for “</a:t>
            </a:r>
            <a:r>
              <a:rPr lang="en-US" sz="1200" kern="1200" dirty="0" smtClean="0">
                <a:solidFill>
                  <a:schemeClr val="tx1"/>
                </a:solidFill>
                <a:effectLst/>
                <a:latin typeface="+mn-lt"/>
                <a:ea typeface="+mn-ea"/>
                <a:cs typeface="+mn-cs"/>
              </a:rPr>
              <a:t>assistance during medical encounters and instruction on treatment”.</a:t>
            </a:r>
          </a:p>
          <a:p>
            <a:r>
              <a:rPr lang="en-US" sz="1200" kern="1200" dirty="0" smtClean="0">
                <a:solidFill>
                  <a:schemeClr val="tx1"/>
                </a:solidFill>
                <a:effectLst/>
                <a:latin typeface="+mn-lt"/>
                <a:ea typeface="+mn-ea"/>
                <a:cs typeface="+mn-cs"/>
              </a:rPr>
              <a:t>Video teleconferencing</a:t>
            </a:r>
            <a:r>
              <a:rPr lang="en-US" sz="1200" kern="1200" baseline="0" dirty="0" smtClean="0">
                <a:solidFill>
                  <a:schemeClr val="tx1"/>
                </a:solidFill>
                <a:effectLst/>
                <a:latin typeface="+mn-lt"/>
                <a:ea typeface="+mn-ea"/>
                <a:cs typeface="+mn-cs"/>
              </a:rPr>
              <a:t> emerged in the</a:t>
            </a:r>
            <a:r>
              <a:rPr lang="en-US" sz="1200" kern="1200" dirty="0" smtClean="0">
                <a:solidFill>
                  <a:schemeClr val="tx1"/>
                </a:solidFill>
                <a:effectLst/>
                <a:latin typeface="+mn-lt"/>
                <a:ea typeface="+mn-ea"/>
                <a:cs typeface="+mn-cs"/>
              </a:rPr>
              <a:t> 1990s as</a:t>
            </a:r>
            <a:r>
              <a:rPr lang="en-US" sz="1200" kern="1200" baseline="0" dirty="0" smtClean="0">
                <a:solidFill>
                  <a:schemeClr val="tx1"/>
                </a:solidFill>
                <a:effectLst/>
                <a:latin typeface="+mn-lt"/>
                <a:ea typeface="+mn-ea"/>
                <a:cs typeface="+mn-cs"/>
              </a:rPr>
              <a:t> a new approach that could be used in the healthcare setting.  Although VTC had its beginnings outside of the healthcare realm, the technology has numerous “</a:t>
            </a:r>
            <a:r>
              <a:rPr lang="en-US" sz="1200" kern="1200" dirty="0" smtClean="0">
                <a:solidFill>
                  <a:schemeClr val="tx1"/>
                </a:solidFill>
                <a:effectLst/>
                <a:latin typeface="+mn-lt"/>
                <a:ea typeface="+mn-ea"/>
                <a:cs typeface="+mn-cs"/>
              </a:rPr>
              <a:t>clinical applications”.</a:t>
            </a:r>
            <a:endParaRPr lang="en-US" sz="1100" dirty="0">
              <a:solidFill>
                <a:schemeClr val="dk1"/>
              </a:solidFill>
            </a:endParaRPr>
          </a:p>
        </p:txBody>
      </p:sp>
      <p:sp>
        <p:nvSpPr>
          <p:cNvPr id="73" name="Shape 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1394019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61" name="Shape 4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SzPct val="25000"/>
              <a:buNone/>
            </a:pPr>
            <a:r>
              <a:rPr lang="en-US" sz="1200">
                <a:latin typeface="Calibri"/>
                <a:ea typeface="Calibri"/>
                <a:cs typeface="Calibri"/>
                <a:sym typeface="Calibri"/>
              </a:rPr>
              <a:t>With telemedicine, the PCP continues to be part of the patient's care even if a specialist is involved, because they are facilitating the virtual consultations and helping the patient make decisions.</a:t>
            </a:r>
          </a:p>
        </p:txBody>
      </p:sp>
      <p:sp>
        <p:nvSpPr>
          <p:cNvPr id="462" name="Shape 4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38440995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8" name="Shape 4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buNone/>
            </a:pPr>
            <a:r>
              <a:rPr lang="en-US" sz="1200">
                <a:latin typeface="Calibri"/>
                <a:ea typeface="Calibri"/>
                <a:cs typeface="Calibri"/>
                <a:sym typeface="Calibri"/>
              </a:rPr>
              <a:t>Patients in need of specialized care can often undergo diagnostic tests at mobile testing centers and have the results sent to specialists at a larger hospital. The specialist can review those tests in real time, or at his leisure, and then make a recommendation and consult for further treatment.</a:t>
            </a:r>
          </a:p>
        </p:txBody>
      </p:sp>
    </p:spTree>
    <p:extLst>
      <p:ext uri="{BB962C8B-B14F-4D97-AF65-F5344CB8AC3E}">
        <p14:creationId xmlns:p14="http://schemas.microsoft.com/office/powerpoint/2010/main" val="11799368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4" name="Shape 4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buNone/>
            </a:pPr>
            <a:r>
              <a:rPr lang="en-US" sz="1200">
                <a:latin typeface="Calibri"/>
                <a:ea typeface="Calibri"/>
                <a:cs typeface="Calibri"/>
                <a:sym typeface="Calibri"/>
              </a:rPr>
              <a:t>There is little standardization among the remote monitoring devices because of the number of companies in the market, so IT faces an integration headache getting them working with existing EHR.</a:t>
            </a:r>
          </a:p>
        </p:txBody>
      </p:sp>
    </p:spTree>
    <p:extLst>
      <p:ext uri="{BB962C8B-B14F-4D97-AF65-F5344CB8AC3E}">
        <p14:creationId xmlns:p14="http://schemas.microsoft.com/office/powerpoint/2010/main" val="27262338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81" name="Shape 4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a:p>
        </p:txBody>
      </p:sp>
      <p:sp>
        <p:nvSpPr>
          <p:cNvPr id="482" name="Shape 4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21031910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88" name="Shape 4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Calibri"/>
              <a:buNone/>
            </a:pPr>
            <a:r>
              <a:rPr lang="en-US" sz="1800" b="0" i="0" u="none" strike="noStrike" cap="none" baseline="0">
                <a:latin typeface="Calibri"/>
                <a:ea typeface="Calibri"/>
                <a:cs typeface="Calibri"/>
                <a:sym typeface="Calibri"/>
              </a:rPr>
              <a:t>Deck References</a:t>
            </a:r>
          </a:p>
        </p:txBody>
      </p:sp>
      <p:sp>
        <p:nvSpPr>
          <p:cNvPr id="489" name="Shape 4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19007058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95" name="Shape 4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Calibri"/>
              <a:buNone/>
            </a:pPr>
            <a:r>
              <a:rPr lang="en-US" sz="1800" b="0" i="0" u="none" strike="noStrike" cap="none" baseline="0">
                <a:latin typeface="Calibri"/>
                <a:ea typeface="Calibri"/>
                <a:cs typeface="Calibri"/>
                <a:sym typeface="Calibri"/>
              </a:rPr>
              <a:t>Deck References</a:t>
            </a:r>
          </a:p>
        </p:txBody>
      </p:sp>
      <p:sp>
        <p:nvSpPr>
          <p:cNvPr id="496" name="Shape 4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41051112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02" name="Shape 5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Calibri"/>
              <a:buNone/>
            </a:pPr>
            <a:r>
              <a:rPr lang="en-US" sz="1800" b="0" i="0" u="none" strike="noStrike" cap="none" baseline="0">
                <a:latin typeface="Calibri"/>
                <a:ea typeface="Calibri"/>
                <a:cs typeface="Calibri"/>
                <a:sym typeface="Calibri"/>
              </a:rPr>
              <a:t>Deck References</a:t>
            </a:r>
          </a:p>
        </p:txBody>
      </p:sp>
      <p:sp>
        <p:nvSpPr>
          <p:cNvPr id="503" name="Shape 5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17558470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09" name="Shape 5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Calibri"/>
              <a:buNone/>
            </a:pPr>
            <a:r>
              <a:rPr lang="en-US" sz="1800" b="0" i="0" u="none" strike="noStrike" cap="none" baseline="0">
                <a:latin typeface="Calibri"/>
                <a:ea typeface="Calibri"/>
                <a:cs typeface="Calibri"/>
                <a:sym typeface="Calibri"/>
              </a:rPr>
              <a:t>Deck References</a:t>
            </a:r>
          </a:p>
        </p:txBody>
      </p:sp>
      <p:sp>
        <p:nvSpPr>
          <p:cNvPr id="510" name="Shape 5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41486820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16" name="Shape 51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Calibri"/>
              <a:buNone/>
            </a:pPr>
            <a:r>
              <a:rPr lang="en-US" sz="1800" b="0" i="0" u="none" strike="noStrike" cap="none" baseline="0">
                <a:latin typeface="Calibri"/>
                <a:ea typeface="Calibri"/>
                <a:cs typeface="Calibri"/>
                <a:sym typeface="Calibri"/>
              </a:rPr>
              <a:t>Deck References</a:t>
            </a:r>
          </a:p>
        </p:txBody>
      </p:sp>
      <p:sp>
        <p:nvSpPr>
          <p:cNvPr id="517" name="Shape 51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21128656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23" name="Shape 52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Calibri"/>
              <a:buNone/>
            </a:pPr>
            <a:r>
              <a:rPr lang="en-US" sz="1800" b="0" i="0" u="none" strike="noStrike" cap="none" baseline="0">
                <a:latin typeface="Calibri"/>
                <a:ea typeface="Calibri"/>
                <a:cs typeface="Calibri"/>
                <a:sym typeface="Calibri"/>
              </a:rPr>
              <a:t>Deck References</a:t>
            </a:r>
          </a:p>
        </p:txBody>
      </p:sp>
      <p:sp>
        <p:nvSpPr>
          <p:cNvPr id="524" name="Shape 5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3763171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kern="1200" baseline="0" dirty="0" smtClean="0">
                <a:solidFill>
                  <a:schemeClr val="tx1"/>
                </a:solidFill>
                <a:effectLst/>
                <a:latin typeface="+mn-lt"/>
                <a:ea typeface="+mn-ea"/>
                <a:cs typeface="+mn-cs"/>
              </a:rPr>
              <a:t>Emergence of the internet and d</a:t>
            </a:r>
            <a:r>
              <a:rPr lang="en-US" sz="1200" kern="1200" dirty="0" smtClean="0">
                <a:solidFill>
                  <a:schemeClr val="tx1"/>
                </a:solidFill>
                <a:effectLst/>
                <a:latin typeface="+mn-lt"/>
                <a:ea typeface="+mn-ea"/>
                <a:cs typeface="+mn-cs"/>
              </a:rPr>
              <a:t>igital forms of communication have</a:t>
            </a:r>
            <a:r>
              <a:rPr lang="en-US" sz="1200" kern="1200" baseline="0" dirty="0" smtClean="0">
                <a:solidFill>
                  <a:schemeClr val="tx1"/>
                </a:solidFill>
                <a:effectLst/>
                <a:latin typeface="+mn-lt"/>
                <a:ea typeface="+mn-ea"/>
                <a:cs typeface="+mn-cs"/>
              </a:rPr>
              <a:t> led to a proliferation of new telemedicine technologies.  Web-based applications such as “</a:t>
            </a:r>
            <a:r>
              <a:rPr lang="en-US" sz="1200" kern="1200" baseline="0" dirty="0" err="1" smtClean="0">
                <a:solidFill>
                  <a:schemeClr val="tx1"/>
                </a:solidFill>
                <a:effectLst/>
                <a:latin typeface="+mn-lt"/>
                <a:ea typeface="+mn-ea"/>
                <a:cs typeface="+mn-cs"/>
              </a:rPr>
              <a:t>teleconsultations</a:t>
            </a:r>
            <a:r>
              <a:rPr lang="en-US" sz="1200" kern="1200" baseline="0" dirty="0" smtClean="0">
                <a:solidFill>
                  <a:schemeClr val="tx1"/>
                </a:solidFill>
                <a:effectLst/>
                <a:latin typeface="+mn-lt"/>
                <a:ea typeface="+mn-ea"/>
                <a:cs typeface="+mn-cs"/>
              </a:rPr>
              <a:t>”, email, and “digital video and images” are some examples of recent developments.  Remote </a:t>
            </a:r>
            <a:r>
              <a:rPr lang="en-US" sz="1200" kern="1200" dirty="0" smtClean="0">
                <a:solidFill>
                  <a:schemeClr val="tx1"/>
                </a:solidFill>
                <a:effectLst/>
                <a:latin typeface="+mn-lt"/>
                <a:ea typeface="+mn-ea"/>
                <a:cs typeface="+mn-cs"/>
              </a:rPr>
              <a:t>monitoring devices such as heart rate tracking</a:t>
            </a:r>
            <a:r>
              <a:rPr lang="en-US" sz="1200" kern="1200" baseline="0" dirty="0" smtClean="0">
                <a:solidFill>
                  <a:schemeClr val="tx1"/>
                </a:solidFill>
                <a:effectLst/>
                <a:latin typeface="+mn-lt"/>
                <a:ea typeface="+mn-ea"/>
                <a:cs typeface="+mn-cs"/>
              </a:rPr>
              <a:t> system</a:t>
            </a:r>
            <a:r>
              <a:rPr lang="en-US" sz="1200" kern="1200" dirty="0" smtClean="0">
                <a:solidFill>
                  <a:schemeClr val="tx1"/>
                </a:solidFill>
                <a:effectLst/>
                <a:latin typeface="+mn-lt"/>
                <a:ea typeface="+mn-ea"/>
                <a:cs typeface="+mn-cs"/>
              </a:rPr>
              <a:t>s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glucose monitors</a:t>
            </a:r>
            <a:r>
              <a:rPr lang="en-US" sz="1200" kern="1200" baseline="0" dirty="0" smtClean="0">
                <a:solidFill>
                  <a:schemeClr val="tx1"/>
                </a:solidFill>
                <a:effectLst/>
                <a:latin typeface="+mn-lt"/>
                <a:ea typeface="+mn-ea"/>
                <a:cs typeface="+mn-cs"/>
              </a:rPr>
              <a:t> are opening up possibilities for more home-based care.  The availability of mobile devices such as smartphones and tablets have increased the accessibility to telemedicine by consumers around the world.</a:t>
            </a:r>
          </a:p>
          <a:p>
            <a:r>
              <a:rPr lang="en-US" sz="1200" kern="1200" baseline="0" dirty="0" smtClean="0">
                <a:solidFill>
                  <a:schemeClr val="tx1"/>
                </a:solidFill>
                <a:effectLst/>
                <a:latin typeface="+mn-lt"/>
                <a:ea typeface="+mn-ea"/>
                <a:cs typeface="+mn-cs"/>
              </a:rPr>
              <a:t>Currently, telemedicine is not yet widely adopted, as some payers believe the technology will increase expenses without necessarily improving quality of care.  However, although not broadly utilized, telemedicine is nonetheless “routinely </a:t>
            </a:r>
            <a:r>
              <a:rPr lang="en-US" sz="1200" kern="1200" dirty="0" smtClean="0">
                <a:solidFill>
                  <a:schemeClr val="tx1"/>
                </a:solidFill>
                <a:effectLst/>
                <a:latin typeface="+mn-lt"/>
                <a:ea typeface="+mn-ea"/>
                <a:cs typeface="+mn-cs"/>
              </a:rPr>
              <a:t>offered in industrialized regions” such as the United States, Australia, the</a:t>
            </a:r>
            <a:r>
              <a:rPr lang="en-US" sz="1200" kern="1200" baseline="0" dirty="0" smtClean="0">
                <a:solidFill>
                  <a:schemeClr val="tx1"/>
                </a:solidFill>
                <a:effectLst/>
                <a:latin typeface="+mn-lt"/>
                <a:ea typeface="+mn-ea"/>
                <a:cs typeface="+mn-cs"/>
              </a:rPr>
              <a:t> U.K., and others.  In less developed countries, telemedicine has been leveraged </a:t>
            </a:r>
            <a:r>
              <a:rPr lang="en-US" sz="1200" kern="1200" dirty="0" smtClean="0">
                <a:solidFill>
                  <a:schemeClr val="tx1"/>
                </a:solidFill>
                <a:effectLst/>
                <a:latin typeface="+mn-lt"/>
                <a:ea typeface="+mn-ea"/>
                <a:cs typeface="+mn-cs"/>
              </a:rPr>
              <a:t>to connect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health-care providers with specialists, referral hospitals, and tertiary care centers”.</a:t>
            </a:r>
            <a:endParaRPr lang="en-US" sz="1100" dirty="0">
              <a:solidFill>
                <a:schemeClr val="dk1"/>
              </a:solidFill>
            </a:endParaRPr>
          </a:p>
        </p:txBody>
      </p:sp>
      <p:sp>
        <p:nvSpPr>
          <p:cNvPr id="73" name="Shape 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22359915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30" name="Shape 5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Calibri"/>
              <a:buNone/>
            </a:pPr>
            <a:r>
              <a:rPr lang="en-US" sz="1800" b="0" i="0" u="none" strike="noStrike" cap="none" baseline="0">
                <a:latin typeface="Calibri"/>
                <a:ea typeface="Calibri"/>
                <a:cs typeface="Calibri"/>
                <a:sym typeface="Calibri"/>
              </a:rPr>
              <a:t>Deck References</a:t>
            </a:r>
          </a:p>
        </p:txBody>
      </p:sp>
      <p:sp>
        <p:nvSpPr>
          <p:cNvPr id="531" name="Shape 5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7771076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37" name="Shape 5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Calibri"/>
              <a:buNone/>
            </a:pPr>
            <a:r>
              <a:rPr lang="en-US" sz="1800" b="0" i="0" u="none" strike="noStrike" cap="none" baseline="0">
                <a:latin typeface="Calibri"/>
                <a:ea typeface="Calibri"/>
                <a:cs typeface="Calibri"/>
                <a:sym typeface="Calibri"/>
              </a:rPr>
              <a:t>Deck References</a:t>
            </a:r>
          </a:p>
        </p:txBody>
      </p:sp>
      <p:sp>
        <p:nvSpPr>
          <p:cNvPr id="538" name="Shape 53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538386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kern="1200" dirty="0" smtClean="0">
                <a:solidFill>
                  <a:schemeClr val="tx1"/>
                </a:solidFill>
                <a:effectLst/>
                <a:latin typeface="+mn-lt"/>
                <a:ea typeface="+mn-ea"/>
                <a:cs typeface="+mn-cs"/>
              </a:rPr>
              <a:t>Medicare</a:t>
            </a:r>
            <a:r>
              <a:rPr lang="en-US" sz="1200" kern="1200" baseline="0" dirty="0" smtClean="0">
                <a:solidFill>
                  <a:schemeClr val="tx1"/>
                </a:solidFill>
                <a:effectLst/>
                <a:latin typeface="+mn-lt"/>
                <a:ea typeface="+mn-ea"/>
                <a:cs typeface="+mn-cs"/>
              </a:rPr>
              <a:t> generally approves new CPT (Current Procedural Terminology) codes for reimbursement only “</a:t>
            </a:r>
            <a:r>
              <a:rPr lang="en-US" sz="1200" kern="1200" dirty="0" smtClean="0">
                <a:solidFill>
                  <a:schemeClr val="tx1"/>
                </a:solidFill>
                <a:effectLst/>
                <a:latin typeface="+mn-lt"/>
                <a:ea typeface="+mn-ea"/>
                <a:cs typeface="+mn-cs"/>
              </a:rPr>
              <a:t>a few at a time” (1).</a:t>
            </a:r>
            <a:r>
              <a:rPr lang="en-US" sz="1200" kern="1200" baseline="0" dirty="0" smtClean="0">
                <a:solidFill>
                  <a:schemeClr val="tx1"/>
                </a:solidFill>
                <a:effectLst/>
                <a:latin typeface="+mn-lt"/>
                <a:ea typeface="+mn-ea"/>
                <a:cs typeface="+mn-cs"/>
              </a:rPr>
              <a:t>  That said, Medicare’s published 2014 F</a:t>
            </a:r>
            <a:r>
              <a:rPr lang="en-US" sz="1200" kern="1200" dirty="0" smtClean="0">
                <a:solidFill>
                  <a:schemeClr val="tx1"/>
                </a:solidFill>
                <a:effectLst/>
                <a:latin typeface="+mn-lt"/>
                <a:ea typeface="+mn-ea"/>
                <a:cs typeface="+mn-cs"/>
              </a:rPr>
              <a:t>ee Schedule includes</a:t>
            </a:r>
            <a:r>
              <a:rPr lang="en-US" sz="1200" kern="1200" baseline="0" dirty="0" smtClean="0">
                <a:solidFill>
                  <a:schemeClr val="tx1"/>
                </a:solidFill>
                <a:effectLst/>
                <a:latin typeface="+mn-lt"/>
                <a:ea typeface="+mn-ea"/>
                <a:cs typeface="+mn-cs"/>
              </a:rPr>
              <a:t> several new billable telemedicine </a:t>
            </a:r>
            <a:r>
              <a:rPr lang="en-US" sz="1200" kern="1200" dirty="0" smtClean="0">
                <a:solidFill>
                  <a:schemeClr val="tx1"/>
                </a:solidFill>
                <a:effectLst/>
                <a:latin typeface="+mn-lt"/>
                <a:ea typeface="+mn-ea"/>
                <a:cs typeface="+mn-cs"/>
              </a:rPr>
              <a:t>codes,</a:t>
            </a:r>
            <a:r>
              <a:rPr lang="en-US" sz="1200" kern="1200" baseline="0" dirty="0" smtClean="0">
                <a:solidFill>
                  <a:schemeClr val="tx1"/>
                </a:solidFill>
                <a:effectLst/>
                <a:latin typeface="+mn-lt"/>
                <a:ea typeface="+mn-ea"/>
                <a:cs typeface="+mn-cs"/>
              </a:rPr>
              <a:t> as well as an increase in reimbursement to $24.63 (from $20 in 2011).</a:t>
            </a:r>
          </a:p>
          <a:p>
            <a:r>
              <a:rPr lang="en-US" sz="1200" kern="1200" baseline="0" dirty="0" smtClean="0">
                <a:solidFill>
                  <a:schemeClr val="tx1"/>
                </a:solidFill>
                <a:effectLst/>
                <a:latin typeface="+mn-lt"/>
                <a:ea typeface="+mn-ea"/>
                <a:cs typeface="+mn-cs"/>
              </a:rPr>
              <a:t>Medicare covers </a:t>
            </a:r>
            <a:r>
              <a:rPr lang="en-US" sz="1200" kern="1200" baseline="0" dirty="0" err="1" smtClean="0">
                <a:solidFill>
                  <a:schemeClr val="tx1"/>
                </a:solidFill>
                <a:effectLst/>
                <a:latin typeface="+mn-lt"/>
                <a:ea typeface="+mn-ea"/>
                <a:cs typeface="+mn-cs"/>
              </a:rPr>
              <a:t>teleradiology</a:t>
            </a:r>
            <a:r>
              <a:rPr lang="en-US" sz="1200" kern="1200" baseline="0" dirty="0" smtClean="0">
                <a:solidFill>
                  <a:schemeClr val="tx1"/>
                </a:solidFill>
                <a:effectLst/>
                <a:latin typeface="+mn-lt"/>
                <a:ea typeface="+mn-ea"/>
                <a:cs typeface="+mn-cs"/>
              </a:rPr>
              <a:t> and </a:t>
            </a:r>
            <a:r>
              <a:rPr lang="en-US" sz="1200" kern="1200" baseline="0" dirty="0" err="1" smtClean="0">
                <a:solidFill>
                  <a:schemeClr val="tx1"/>
                </a:solidFill>
                <a:effectLst/>
                <a:latin typeface="+mn-lt"/>
                <a:ea typeface="+mn-ea"/>
                <a:cs typeface="+mn-cs"/>
              </a:rPr>
              <a:t>telepathology</a:t>
            </a:r>
            <a:r>
              <a:rPr lang="en-US" sz="1200" kern="1200" baseline="0" dirty="0" smtClean="0">
                <a:solidFill>
                  <a:schemeClr val="tx1"/>
                </a:solidFill>
                <a:effectLst/>
                <a:latin typeface="+mn-lt"/>
                <a:ea typeface="+mn-ea"/>
                <a:cs typeface="+mn-cs"/>
              </a:rPr>
              <a:t> services, but for other telemedicine services, coverage has been limited to locations considered “rural”</a:t>
            </a:r>
            <a:r>
              <a:rPr lang="en-US" sz="1200" kern="1200" dirty="0" smtClean="0">
                <a:solidFill>
                  <a:schemeClr val="tx1"/>
                </a:solidFill>
                <a:effectLst/>
                <a:latin typeface="+mn-lt"/>
                <a:ea typeface="+mn-ea"/>
                <a:cs typeface="+mn-cs"/>
              </a:rPr>
              <a:t> (1).  The definition</a:t>
            </a:r>
            <a:r>
              <a:rPr lang="en-US" sz="1200" kern="1200" baseline="0" dirty="0" smtClean="0">
                <a:solidFill>
                  <a:schemeClr val="tx1"/>
                </a:solidFill>
                <a:effectLst/>
                <a:latin typeface="+mn-lt"/>
                <a:ea typeface="+mn-ea"/>
                <a:cs typeface="+mn-cs"/>
              </a:rPr>
              <a:t> of a rural area has expanded in 2014, to include areas defined by the Office of Rural Healthy Policy (5).  Rural locations used to be “strictly-defined” to “counties </a:t>
            </a:r>
            <a:r>
              <a:rPr lang="en-US" sz="1200" kern="1200" dirty="0" smtClean="0">
                <a:solidFill>
                  <a:schemeClr val="tx1"/>
                </a:solidFill>
                <a:effectLst/>
                <a:latin typeface="+mn-lt"/>
                <a:ea typeface="+mn-ea"/>
                <a:cs typeface="+mn-cs"/>
              </a:rPr>
              <a:t>that are not part of a metropolitan statistical area”.  Even with</a:t>
            </a:r>
            <a:r>
              <a:rPr lang="en-US" sz="1200" kern="1200" baseline="0" dirty="0" smtClean="0">
                <a:solidFill>
                  <a:schemeClr val="tx1"/>
                </a:solidFill>
                <a:effectLst/>
                <a:latin typeface="+mn-lt"/>
                <a:ea typeface="+mn-ea"/>
                <a:cs typeface="+mn-cs"/>
              </a:rPr>
              <a:t> these new revisions, designated </a:t>
            </a:r>
            <a:r>
              <a:rPr lang="en-US" sz="1200" kern="1200" dirty="0" smtClean="0">
                <a:solidFill>
                  <a:schemeClr val="tx1"/>
                </a:solidFill>
                <a:effectLst/>
                <a:latin typeface="+mn-lt"/>
                <a:ea typeface="+mn-ea"/>
                <a:cs typeface="+mn-cs"/>
              </a:rPr>
              <a:t>Rural Health Clinics sometimes fall outside the boundaries</a:t>
            </a:r>
            <a:r>
              <a:rPr lang="en-US" sz="1200" kern="1200" baseline="0" dirty="0" smtClean="0">
                <a:solidFill>
                  <a:schemeClr val="tx1"/>
                </a:solidFill>
                <a:effectLst/>
                <a:latin typeface="+mn-lt"/>
                <a:ea typeface="+mn-ea"/>
                <a:cs typeface="+mn-cs"/>
              </a:rPr>
              <a:t> for reimbursement, causing pushback by providers.  </a:t>
            </a:r>
          </a:p>
          <a:p>
            <a:r>
              <a:rPr lang="en-US" sz="1200" kern="1200" baseline="0" dirty="0" smtClean="0">
                <a:solidFill>
                  <a:schemeClr val="tx1"/>
                </a:solidFill>
                <a:effectLst/>
                <a:latin typeface="+mn-lt"/>
                <a:ea typeface="+mn-ea"/>
                <a:cs typeface="+mn-cs"/>
              </a:rPr>
              <a:t>CMS is working on the creation of a website for provider assistance in determining whether they are eligible to provide telemedicine services (5).  This should also help in education around the type of providers/care locations eligible for reimbursement.  For example, Skilled Nursing Facilities (SNFs) are now able to bill for telemedicine encounters (1).</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45 states have adopted some form of telemedicine coverage under Medicaid, and this is only broadening.  For example, Ohio has legislation in process to begin reimbursement of telemedicine services (4). </a:t>
            </a:r>
            <a:r>
              <a:rPr lang="en-US" sz="1200" kern="1200" dirty="0" smtClean="0">
                <a:solidFill>
                  <a:schemeClr val="tx1"/>
                </a:solidFill>
                <a:effectLst/>
                <a:latin typeface="+mn-lt"/>
                <a:ea typeface="+mn-ea"/>
                <a:cs typeface="+mn-cs"/>
              </a:rPr>
              <a:t>Medicaid</a:t>
            </a:r>
            <a:r>
              <a:rPr lang="en-US" sz="1200" kern="1200" baseline="0" dirty="0" smtClean="0">
                <a:solidFill>
                  <a:schemeClr val="tx1"/>
                </a:solidFill>
                <a:effectLst/>
                <a:latin typeface="+mn-lt"/>
                <a:ea typeface="+mn-ea"/>
                <a:cs typeface="+mn-cs"/>
              </a:rPr>
              <a:t> coverage of telemedicine varies by state.  Some differences include reimburs</a:t>
            </a:r>
            <a:r>
              <a:rPr lang="en-US" sz="1200" kern="1200" dirty="0" smtClean="0">
                <a:solidFill>
                  <a:schemeClr val="tx1"/>
                </a:solidFill>
                <a:effectLst/>
                <a:latin typeface="+mn-lt"/>
                <a:ea typeface="+mn-ea"/>
                <a:cs typeface="+mn-cs"/>
              </a:rPr>
              <a:t>ement</a:t>
            </a:r>
            <a:r>
              <a:rPr lang="en-US" sz="1200" kern="1200" baseline="0" dirty="0" smtClean="0">
                <a:solidFill>
                  <a:schemeClr val="tx1"/>
                </a:solidFill>
                <a:effectLst/>
                <a:latin typeface="+mn-lt"/>
                <a:ea typeface="+mn-ea"/>
                <a:cs typeface="+mn-cs"/>
              </a:rPr>
              <a:t> amount</a:t>
            </a:r>
            <a:r>
              <a:rPr lang="en-US" sz="1200" kern="1200" dirty="0" smtClean="0">
                <a:solidFill>
                  <a:schemeClr val="tx1"/>
                </a:solidFill>
                <a:effectLst/>
                <a:latin typeface="+mn-lt"/>
                <a:ea typeface="+mn-ea"/>
                <a:cs typeface="+mn-cs"/>
              </a:rPr>
              <a:t>, “patient and provider eligibility”, types</a:t>
            </a:r>
            <a:r>
              <a:rPr lang="en-US" sz="1200" kern="1200" baseline="0" dirty="0" smtClean="0">
                <a:solidFill>
                  <a:schemeClr val="tx1"/>
                </a:solidFill>
                <a:effectLst/>
                <a:latin typeface="+mn-lt"/>
                <a:ea typeface="+mn-ea"/>
                <a:cs typeface="+mn-cs"/>
              </a:rPr>
              <a:t> of technology that are covered, informed consent mandates, and p</a:t>
            </a:r>
            <a:r>
              <a:rPr lang="en-US" sz="1200" kern="1200" dirty="0" smtClean="0">
                <a:solidFill>
                  <a:schemeClr val="tx1"/>
                </a:solidFill>
                <a:effectLst/>
                <a:latin typeface="+mn-lt"/>
                <a:ea typeface="+mn-ea"/>
                <a:cs typeface="+mn-cs"/>
              </a:rPr>
              <a:t>atient distance to a facility (3).</a:t>
            </a:r>
          </a:p>
          <a:p>
            <a:r>
              <a:rPr lang="en-US" sz="1200" kern="1200" dirty="0" smtClean="0">
                <a:solidFill>
                  <a:schemeClr val="tx1"/>
                </a:solidFill>
                <a:effectLst/>
                <a:latin typeface="+mn-lt"/>
                <a:ea typeface="+mn-ea"/>
                <a:cs typeface="+mn-cs"/>
              </a:rPr>
              <a:t>For</a:t>
            </a:r>
            <a:r>
              <a:rPr lang="en-US" sz="1200" kern="1200" baseline="0" dirty="0" smtClean="0">
                <a:solidFill>
                  <a:schemeClr val="tx1"/>
                </a:solidFill>
                <a:effectLst/>
                <a:latin typeface="+mn-lt"/>
                <a:ea typeface="+mn-ea"/>
                <a:cs typeface="+mn-cs"/>
              </a:rPr>
              <a:t> those that have passed legislation around telemedicine coverage, </a:t>
            </a:r>
            <a:r>
              <a:rPr lang="en-US" sz="1200" kern="1200" dirty="0" smtClean="0">
                <a:solidFill>
                  <a:schemeClr val="tx1"/>
                </a:solidFill>
                <a:effectLst/>
                <a:latin typeface="+mn-lt"/>
                <a:ea typeface="+mn-ea"/>
                <a:cs typeface="+mn-cs"/>
              </a:rPr>
              <a:t>“State Practice Acts” (SPAs) must be followed. (2)</a:t>
            </a:r>
            <a:r>
              <a:rPr lang="en-US" sz="1200" kern="1200" baseline="0" dirty="0" smtClean="0">
                <a:solidFill>
                  <a:schemeClr val="tx1"/>
                </a:solidFill>
                <a:effectLst/>
                <a:latin typeface="+mn-lt"/>
                <a:ea typeface="+mn-ea"/>
                <a:cs typeface="+mn-cs"/>
              </a:rPr>
              <a:t>  Some items under SPAs include mandates that a provider have a “</a:t>
            </a:r>
            <a:r>
              <a:rPr lang="en-US" sz="1200" kern="1200" dirty="0" smtClean="0">
                <a:solidFill>
                  <a:schemeClr val="tx1"/>
                </a:solidFill>
                <a:effectLst/>
                <a:latin typeface="+mn-lt"/>
                <a:ea typeface="+mn-ea"/>
                <a:cs typeface="+mn-cs"/>
              </a:rPr>
              <a:t>practicing license</a:t>
            </a:r>
            <a:r>
              <a:rPr lang="en-US" sz="1200" kern="1200" baseline="0" dirty="0" smtClean="0">
                <a:solidFill>
                  <a:schemeClr val="tx1"/>
                </a:solidFill>
                <a:effectLst/>
                <a:latin typeface="+mn-lt"/>
                <a:ea typeface="+mn-ea"/>
                <a:cs typeface="+mn-cs"/>
              </a:rPr>
              <a:t> for the </a:t>
            </a:r>
            <a:r>
              <a:rPr lang="en-US" sz="1200" kern="1200" dirty="0" smtClean="0">
                <a:solidFill>
                  <a:schemeClr val="tx1"/>
                </a:solidFill>
                <a:effectLst/>
                <a:latin typeface="+mn-lt"/>
                <a:ea typeface="+mn-ea"/>
                <a:cs typeface="+mn-cs"/>
              </a:rPr>
              <a:t>state in which the patient is located”. (2)</a:t>
            </a:r>
            <a:r>
              <a:rPr lang="en-US" sz="1200" kern="1200" baseline="0" dirty="0" smtClean="0">
                <a:solidFill>
                  <a:schemeClr val="tx1"/>
                </a:solidFill>
                <a:effectLst/>
                <a:latin typeface="+mn-lt"/>
                <a:ea typeface="+mn-ea"/>
                <a:cs typeface="+mn-cs"/>
              </a:rPr>
              <a:t> Another example would be </a:t>
            </a:r>
            <a:r>
              <a:rPr lang="en-US" sz="1200" kern="1200" dirty="0" smtClean="0">
                <a:solidFill>
                  <a:schemeClr val="tx1"/>
                </a:solidFill>
                <a:effectLst/>
                <a:latin typeface="+mn-lt"/>
                <a:ea typeface="+mn-ea"/>
                <a:cs typeface="+mn-cs"/>
              </a:rPr>
              <a:t>states that pay for “technical support, transmission charges, and equipment” of telemedicine</a:t>
            </a:r>
            <a:r>
              <a:rPr lang="en-US" sz="1200" kern="1200" baseline="0" dirty="0" smtClean="0">
                <a:solidFill>
                  <a:schemeClr val="tx1"/>
                </a:solidFill>
                <a:effectLst/>
                <a:latin typeface="+mn-lt"/>
                <a:ea typeface="+mn-ea"/>
                <a:cs typeface="+mn-cs"/>
              </a:rPr>
              <a:t> services as fee-for-service rates or administrative </a:t>
            </a:r>
            <a:r>
              <a:rPr lang="en-US" sz="1200" kern="1200" dirty="0" smtClean="0">
                <a:solidFill>
                  <a:schemeClr val="tx1"/>
                </a:solidFill>
                <a:effectLst/>
                <a:latin typeface="+mn-lt"/>
                <a:ea typeface="+mn-ea"/>
                <a:cs typeface="+mn-cs"/>
              </a:rPr>
              <a:t>costs.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  If an</a:t>
            </a:r>
            <a:r>
              <a:rPr lang="en-US" sz="1200" kern="1200" baseline="0" dirty="0" smtClean="0">
                <a:solidFill>
                  <a:schemeClr val="tx1"/>
                </a:solidFill>
                <a:effectLst/>
                <a:latin typeface="+mn-lt"/>
                <a:ea typeface="+mn-ea"/>
                <a:cs typeface="+mn-cs"/>
              </a:rPr>
              <a:t> SPA does not reimburse telemedicine encounters at the same rate as in-person visits, a separate SPA must be submitted.  States that have limited coverage (for example, specific provider types only) “must ensure</a:t>
            </a:r>
            <a:r>
              <a:rPr lang="en-US" sz="1200" kern="1200" dirty="0" smtClean="0">
                <a:solidFill>
                  <a:schemeClr val="tx1"/>
                </a:solidFill>
                <a:effectLst/>
                <a:latin typeface="+mn-lt"/>
                <a:ea typeface="+mn-ea"/>
                <a:cs typeface="+mn-cs"/>
              </a:rPr>
              <a:t> face-to-face encounter access for providers where telemedicine is not available”. (2)</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Parity</a:t>
            </a:r>
            <a:r>
              <a:rPr lang="en-US" sz="1200" kern="1200" baseline="0" dirty="0" smtClean="0">
                <a:solidFill>
                  <a:schemeClr val="tx1"/>
                </a:solidFill>
                <a:effectLst/>
                <a:latin typeface="+mn-lt"/>
                <a:ea typeface="+mn-ea"/>
                <a:cs typeface="+mn-cs"/>
              </a:rPr>
              <a:t> legislation mandates that p</a:t>
            </a:r>
            <a:r>
              <a:rPr lang="en-US" sz="1200" kern="1200" dirty="0" smtClean="0">
                <a:solidFill>
                  <a:schemeClr val="tx1"/>
                </a:solidFill>
                <a:effectLst/>
                <a:latin typeface="+mn-lt"/>
                <a:ea typeface="+mn-ea"/>
                <a:cs typeface="+mn-cs"/>
              </a:rPr>
              <a:t>rivate payers reimburse telemedicine encounters</a:t>
            </a:r>
            <a:r>
              <a:rPr lang="en-US" sz="1200" kern="1200" baseline="0" dirty="0" smtClean="0">
                <a:solidFill>
                  <a:schemeClr val="tx1"/>
                </a:solidFill>
                <a:effectLst/>
                <a:latin typeface="+mn-lt"/>
                <a:ea typeface="+mn-ea"/>
                <a:cs typeface="+mn-cs"/>
              </a:rPr>
              <a:t> at an equal rate </a:t>
            </a:r>
            <a:r>
              <a:rPr lang="en-US" sz="1200" kern="1200" dirty="0" smtClean="0">
                <a:solidFill>
                  <a:schemeClr val="tx1"/>
                </a:solidFill>
                <a:effectLst/>
                <a:latin typeface="+mn-lt"/>
                <a:ea typeface="+mn-ea"/>
                <a:cs typeface="+mn-cs"/>
              </a:rPr>
              <a:t>as face-to-face services. (1)</a:t>
            </a:r>
          </a:p>
          <a:p>
            <a:r>
              <a:rPr lang="en-US" sz="1200" kern="1200" dirty="0" smtClean="0">
                <a:solidFill>
                  <a:schemeClr val="tx1"/>
                </a:solidFill>
                <a:effectLst/>
                <a:latin typeface="+mn-lt"/>
                <a:ea typeface="+mn-ea"/>
                <a:cs typeface="+mn-cs"/>
              </a:rPr>
              <a:t>However,</a:t>
            </a:r>
            <a:r>
              <a:rPr lang="en-US" sz="1200" kern="1200" baseline="0" dirty="0" smtClean="0">
                <a:solidFill>
                  <a:schemeClr val="tx1"/>
                </a:solidFill>
                <a:effectLst/>
                <a:latin typeface="+mn-lt"/>
                <a:ea typeface="+mn-ea"/>
                <a:cs typeface="+mn-cs"/>
              </a:rPr>
              <a:t> r</a:t>
            </a:r>
            <a:r>
              <a:rPr lang="en-US" sz="1200" kern="1200" dirty="0" smtClean="0">
                <a:solidFill>
                  <a:schemeClr val="tx1"/>
                </a:solidFill>
                <a:effectLst/>
                <a:latin typeface="+mn-lt"/>
                <a:ea typeface="+mn-ea"/>
                <a:cs typeface="+mn-cs"/>
              </a:rPr>
              <a:t>equirements are unique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each state. (1)  For example, California (3) has “</a:t>
            </a:r>
            <a:r>
              <a:rPr lang="en-US" sz="1200" b="0" i="0" u="none" strike="noStrike" kern="1200" dirty="0" smtClean="0">
                <a:solidFill>
                  <a:schemeClr val="tx1"/>
                </a:solidFill>
                <a:effectLst/>
                <a:latin typeface="+mn-lt"/>
                <a:ea typeface="+mn-ea"/>
                <a:cs typeface="+mn-cs"/>
              </a:rPr>
              <a:t>no legal prohibitions to using technology…as long as the practice is done by a California licensed physician. Telemedicine is not a telephone conversation, e-mail/instant messaging conversation, or fax; it typically involves the application of videoconferencing or store and forward technology to provide or support health care delivery”.  Oklahoma</a:t>
            </a:r>
            <a:r>
              <a:rPr lang="en-US" sz="1200" b="0" i="0" u="none" strike="noStrike" kern="1200" baseline="0" dirty="0" smtClean="0">
                <a:solidFill>
                  <a:schemeClr val="tx1"/>
                </a:solidFill>
                <a:effectLst/>
                <a:latin typeface="+mn-lt"/>
                <a:ea typeface="+mn-ea"/>
                <a:cs typeface="+mn-cs"/>
              </a:rPr>
              <a:t> does not include telephone or fax messages under the umbrella of “telemedicine”, but does prohibit the denial of telemedicine services by carriers.(3)  Even without parity laws in place, many </a:t>
            </a:r>
            <a:r>
              <a:rPr lang="en-US" sz="1200" kern="1200" dirty="0" smtClean="0">
                <a:solidFill>
                  <a:schemeClr val="tx1"/>
                </a:solidFill>
                <a:effectLst/>
                <a:latin typeface="+mn-lt"/>
                <a:ea typeface="+mn-ea"/>
                <a:cs typeface="+mn-cs"/>
              </a:rPr>
              <a:t>private payers cover some aspects of telemedicine.</a:t>
            </a:r>
            <a:endParaRPr lang="en-US" sz="1100" dirty="0">
              <a:solidFill>
                <a:schemeClr val="dk1"/>
              </a:solidFill>
            </a:endParaRPr>
          </a:p>
        </p:txBody>
      </p:sp>
      <p:sp>
        <p:nvSpPr>
          <p:cNvPr id="73" name="Shape 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2043242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lvl="0" indent="0" rtl="0">
              <a:lnSpc>
                <a:spcPct val="115000"/>
              </a:lnSpc>
              <a:buClr>
                <a:schemeClr val="dk1"/>
              </a:buClr>
              <a:buSzPct val="91666"/>
              <a:buFont typeface="Arial"/>
              <a:buNone/>
            </a:pPr>
            <a:r>
              <a:rPr lang="en-US" sz="1200">
                <a:solidFill>
                  <a:schemeClr val="dk1"/>
                </a:solidFill>
                <a:latin typeface="Calibri"/>
                <a:ea typeface="Calibri"/>
                <a:cs typeface="Calibri"/>
                <a:sym typeface="Calibri"/>
              </a:rPr>
              <a:t>Summary of licensure to practice telemedicine across state lines</a:t>
            </a:r>
          </a:p>
          <a:p>
            <a:pPr marL="457200" lvl="0" indent="-304800" rtl="0">
              <a:lnSpc>
                <a:spcPct val="115000"/>
              </a:lnSpc>
              <a:buClr>
                <a:schemeClr val="dk1"/>
              </a:buClr>
              <a:buSzPct val="100000"/>
              <a:buFont typeface="Calibri"/>
              <a:buChar char="●"/>
            </a:pPr>
            <a:r>
              <a:rPr lang="en-US" sz="1200">
                <a:solidFill>
                  <a:schemeClr val="dk1"/>
                </a:solidFill>
                <a:latin typeface="Calibri"/>
                <a:ea typeface="Calibri"/>
                <a:cs typeface="Calibri"/>
                <a:sym typeface="Calibri"/>
              </a:rPr>
              <a:t>57 state medical boards (including the D.C. Board of Medicine, U.S. territory medical boards, and states boards that specifically regulate osteopathic medicine) require that physicians engaging in telemedicine are licensed in the state in which the patient is located (“Telemedicine Overview Board-by-Board Approach,” 2013).</a:t>
            </a:r>
          </a:p>
          <a:p>
            <a:pPr marL="457200" lvl="0" indent="-304800" rtl="0">
              <a:lnSpc>
                <a:spcPct val="115000"/>
              </a:lnSpc>
              <a:buClr>
                <a:schemeClr val="dk1"/>
              </a:buClr>
              <a:buSzPct val="100000"/>
              <a:buFont typeface="Calibri"/>
              <a:buChar char="●"/>
            </a:pPr>
            <a:r>
              <a:rPr lang="en-US" sz="1200">
                <a:solidFill>
                  <a:schemeClr val="dk1"/>
                </a:solidFill>
                <a:latin typeface="Calibri"/>
                <a:ea typeface="Calibri"/>
                <a:cs typeface="Calibri"/>
                <a:sym typeface="Calibri"/>
              </a:rPr>
              <a:t>Minnesota requires that physicians, both in-state, and out-of-state to register if they wish to practice telemedicine (“Telemedicine Overview.” 2013)</a:t>
            </a:r>
          </a:p>
          <a:p>
            <a:pPr marL="457200" lvl="0" indent="-304800" rtl="0">
              <a:lnSpc>
                <a:spcPct val="115000"/>
              </a:lnSpc>
              <a:buClr>
                <a:schemeClr val="dk1"/>
              </a:buClr>
              <a:buSzPct val="100000"/>
              <a:buFont typeface="Calibri"/>
              <a:buChar char="●"/>
            </a:pPr>
            <a:r>
              <a:rPr lang="en-US" sz="1200">
                <a:solidFill>
                  <a:schemeClr val="dk1"/>
                </a:solidFill>
                <a:latin typeface="Calibri"/>
                <a:ea typeface="Calibri"/>
                <a:cs typeface="Calibri"/>
                <a:sym typeface="Calibri"/>
              </a:rPr>
              <a:t>11 state boards have statutes that allow physicians licensed in another state to practice telemedicine without a standard medical license  As of June 2013, 11 state medical boards “issue a special purpose license, telemedicine license or certificate, or license to practice medicine across state lines to allow for the practice of telemedicine” (“Telemedicine Overview.” 2013)</a:t>
            </a:r>
          </a:p>
          <a:p>
            <a:pPr marL="914400" lvl="1" indent="-304800" rtl="0">
              <a:lnSpc>
                <a:spcPct val="115000"/>
              </a:lnSpc>
              <a:buClr>
                <a:schemeClr val="dk1"/>
              </a:buClr>
              <a:buSzPct val="100000"/>
              <a:buFont typeface="Calibri"/>
              <a:buChar char="○"/>
            </a:pPr>
            <a:r>
              <a:rPr lang="en-US" sz="1200">
                <a:solidFill>
                  <a:schemeClr val="dk1"/>
                </a:solidFill>
                <a:latin typeface="Calibri"/>
                <a:ea typeface="Calibri"/>
                <a:cs typeface="Calibri"/>
                <a:sym typeface="Calibri"/>
              </a:rPr>
              <a:t>AL, LA, MN,MT, NC, NM, OH, OR, NV, TN, TX </a:t>
            </a:r>
          </a:p>
          <a:p>
            <a:pPr marL="457200" lvl="0" indent="-304800" rtl="0">
              <a:lnSpc>
                <a:spcPct val="115000"/>
              </a:lnSpc>
              <a:buClr>
                <a:schemeClr val="dk1"/>
              </a:buClr>
              <a:buSzPct val="100000"/>
              <a:buFont typeface="Calibri"/>
              <a:buChar char="●"/>
            </a:pPr>
            <a:r>
              <a:rPr lang="en-US" sz="1200">
                <a:solidFill>
                  <a:schemeClr val="dk1"/>
                </a:solidFill>
                <a:latin typeface="Calibri"/>
                <a:ea typeface="Calibri"/>
                <a:cs typeface="Calibri"/>
                <a:sym typeface="Calibri"/>
              </a:rPr>
              <a:t>“Special purpose” can be considered an umbrella term that a state medical board uses tto apply to circumstances where a physician is practicing in the state for a limited time or in a limited scope. (“Application for special permit/special purpose license,” n.d.) </a:t>
            </a:r>
          </a:p>
          <a:p>
            <a:endParaRPr lang="en-US" sz="1200">
              <a:solidFill>
                <a:schemeClr val="dk1"/>
              </a:solidFill>
              <a:latin typeface="Calibri"/>
              <a:ea typeface="Calibri"/>
              <a:cs typeface="Calibri"/>
              <a:sym typeface="Calibri"/>
            </a:endParaRPr>
          </a:p>
        </p:txBody>
      </p:sp>
      <p:sp>
        <p:nvSpPr>
          <p:cNvPr id="179" name="Shape 1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3576149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lnSpc>
                <a:spcPct val="115000"/>
              </a:lnSpc>
              <a:buSzPct val="91666"/>
              <a:buFont typeface="Arial"/>
              <a:buNone/>
            </a:pPr>
            <a:r>
              <a:rPr lang="en-US" sz="1200">
                <a:solidFill>
                  <a:schemeClr val="dk1"/>
                </a:solidFill>
                <a:latin typeface="Calibri"/>
                <a:ea typeface="Calibri"/>
                <a:cs typeface="Calibri"/>
                <a:sym typeface="Calibri"/>
              </a:rPr>
              <a:t>Many health care-related and non-health care-relate profession organizations see the need for licensure portability rules to be amended to reflect the increasing ability and need for the practice of telemedicine, to streamline the licensure process to enable practice of telemedicine across state lines. (Wakefield, 2010.)</a:t>
            </a:r>
          </a:p>
          <a:p>
            <a:endParaRPr lang="en-US" sz="1200">
              <a:solidFill>
                <a:schemeClr val="dk1"/>
              </a:solidFill>
              <a:latin typeface="Calibri"/>
              <a:ea typeface="Calibri"/>
              <a:cs typeface="Calibri"/>
              <a:sym typeface="Calibri"/>
            </a:endParaRPr>
          </a:p>
        </p:txBody>
      </p:sp>
      <p:sp>
        <p:nvSpPr>
          <p:cNvPr id="189" name="Shape 1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3338531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lvl="0" indent="0" rtl="0">
              <a:lnSpc>
                <a:spcPct val="115000"/>
              </a:lnSpc>
              <a:buSzPct val="91666"/>
              <a:buFont typeface="Arial"/>
              <a:buNone/>
            </a:pPr>
            <a:r>
              <a:rPr lang="en-US" sz="1200">
                <a:solidFill>
                  <a:schemeClr val="dk1"/>
                </a:solidFill>
                <a:latin typeface="Calibri"/>
                <a:ea typeface="Calibri"/>
                <a:cs typeface="Calibri"/>
                <a:sym typeface="Calibri"/>
              </a:rPr>
              <a:t>The American Bar Association (ABA) proposes a “mutual telemedicine licensure recognition” model that would allow physicians to to file a single application to practice in any state provided they complied with state laws, regulations, and standards of medical care (Wakefield, 2010).</a:t>
            </a:r>
          </a:p>
          <a:p>
            <a:endParaRPr lang="en-US" sz="1200">
              <a:solidFill>
                <a:schemeClr val="dk1"/>
              </a:solidFill>
              <a:latin typeface="Calibri"/>
              <a:ea typeface="Calibri"/>
              <a:cs typeface="Calibri"/>
              <a:sym typeface="Calibri"/>
            </a:endParaRPr>
          </a:p>
          <a:p>
            <a:pPr marL="0" lvl="0" indent="0" rtl="0">
              <a:lnSpc>
                <a:spcPct val="115000"/>
              </a:lnSpc>
              <a:buSzPct val="91666"/>
              <a:buFont typeface="Arial"/>
              <a:buNone/>
            </a:pPr>
            <a:r>
              <a:rPr lang="en-US" sz="1200">
                <a:solidFill>
                  <a:schemeClr val="dk1"/>
                </a:solidFill>
                <a:latin typeface="Calibri"/>
                <a:ea typeface="Calibri"/>
                <a:cs typeface="Calibri"/>
                <a:sym typeface="Calibri"/>
              </a:rPr>
              <a:t>The Federal Communications Commission, in their 2010 National Broadband Plan, ncluded a section on state licensure requirements, which urged states to revise licensure requirements to enable “e-care”  (Wakefield, 2010.)</a:t>
            </a:r>
          </a:p>
          <a:p>
            <a:endParaRPr lang="en-US" sz="1200">
              <a:solidFill>
                <a:schemeClr val="dk1"/>
              </a:solidFill>
              <a:latin typeface="Calibri"/>
              <a:ea typeface="Calibri"/>
              <a:cs typeface="Calibri"/>
              <a:sym typeface="Calibri"/>
            </a:endParaRPr>
          </a:p>
          <a:p>
            <a:pPr lvl="0" rtl="0">
              <a:lnSpc>
                <a:spcPct val="115000"/>
              </a:lnSpc>
              <a:buSzPct val="91666"/>
              <a:buFont typeface="Arial"/>
              <a:buNone/>
            </a:pPr>
            <a:r>
              <a:rPr lang="en-US" sz="1200">
                <a:solidFill>
                  <a:schemeClr val="dk1"/>
                </a:solidFill>
                <a:latin typeface="Calibri"/>
                <a:ea typeface="Calibri"/>
                <a:cs typeface="Calibri"/>
                <a:sym typeface="Calibri"/>
              </a:rPr>
              <a:t>The U.S. Department of Health and Human Services Health Resources and Services Administration Report to Congress Report recommends ways to increase cross-state licensure to remove one current barrier to Telemedicine:</a:t>
            </a:r>
          </a:p>
          <a:p>
            <a:pPr marL="914400" lvl="0" indent="-304800" rtl="0">
              <a:lnSpc>
                <a:spcPct val="115000"/>
              </a:lnSpc>
              <a:buClr>
                <a:schemeClr val="dk1"/>
              </a:buClr>
              <a:buSzPct val="100000"/>
              <a:buFont typeface="Calibri"/>
              <a:buChar char="●"/>
            </a:pPr>
            <a:r>
              <a:rPr lang="en-US" sz="1200">
                <a:solidFill>
                  <a:schemeClr val="dk1"/>
                </a:solidFill>
                <a:latin typeface="Calibri"/>
                <a:ea typeface="Calibri"/>
                <a:cs typeface="Calibri"/>
                <a:sym typeface="Calibri"/>
              </a:rPr>
              <a:t>A uniform licensure application (UA)–a single application for licensure that can be used by multiple states, thereby eliminating the requirement for a state specific application, while allowing for state unique requirements to be met through the use of addendum material to the uniform application” (Wakefield, 2010.)</a:t>
            </a:r>
          </a:p>
          <a:p>
            <a:pPr marL="914400" lvl="0" indent="-304800" rtl="0">
              <a:lnSpc>
                <a:spcPct val="115000"/>
              </a:lnSpc>
              <a:buClr>
                <a:schemeClr val="dk1"/>
              </a:buClr>
              <a:buSzPct val="100000"/>
              <a:buFont typeface="Calibri"/>
              <a:buChar char="●"/>
            </a:pPr>
            <a:r>
              <a:rPr lang="en-US" sz="1200">
                <a:solidFill>
                  <a:schemeClr val="dk1"/>
                </a:solidFill>
                <a:latin typeface="Calibri"/>
                <a:ea typeface="Calibri"/>
                <a:cs typeface="Calibri"/>
                <a:sym typeface="Calibri"/>
              </a:rPr>
              <a:t>A credentials verification organization (CVO), which “provides a service to the licensure applicant and state licensure authorities by obtaining and verifying the core documents and state specific requirements for licensure” (Wakefield, 2010.)</a:t>
            </a:r>
          </a:p>
          <a:p>
            <a:endParaRPr lang="en-US" sz="1200">
              <a:solidFill>
                <a:schemeClr val="dk1"/>
              </a:solidFill>
              <a:latin typeface="Calibri"/>
              <a:ea typeface="Calibri"/>
              <a:cs typeface="Calibri"/>
              <a:sym typeface="Calibri"/>
            </a:endParaRPr>
          </a:p>
          <a:p>
            <a:pPr lvl="0" rtl="0">
              <a:lnSpc>
                <a:spcPct val="115000"/>
              </a:lnSpc>
              <a:buClr>
                <a:schemeClr val="dk1"/>
              </a:buClr>
              <a:buSzPct val="91666"/>
              <a:buFont typeface="Arial"/>
              <a:buNone/>
            </a:pPr>
            <a:r>
              <a:rPr lang="en-US" sz="1200">
                <a:solidFill>
                  <a:schemeClr val="dk1"/>
                </a:solidFill>
                <a:latin typeface="Calibri"/>
                <a:ea typeface="Calibri"/>
                <a:cs typeface="Calibri"/>
                <a:sym typeface="Calibri"/>
              </a:rPr>
              <a:t>Barriers:</a:t>
            </a:r>
          </a:p>
          <a:p>
            <a:pPr marL="457200" lvl="0" indent="-304800" rtl="0">
              <a:lnSpc>
                <a:spcPct val="115000"/>
              </a:lnSpc>
              <a:buClr>
                <a:srgbClr val="000000"/>
              </a:buClr>
              <a:buSzPct val="166666"/>
              <a:buFont typeface="Arial"/>
              <a:buChar char="•"/>
            </a:pPr>
            <a:r>
              <a:rPr lang="en-US" sz="1200">
                <a:solidFill>
                  <a:schemeClr val="dk1"/>
                </a:solidFill>
                <a:latin typeface="Calibri"/>
                <a:ea typeface="Calibri"/>
                <a:cs typeface="Calibri"/>
                <a:sym typeface="Calibri"/>
              </a:rPr>
              <a:t>Some states medical boards are not unwilling to accept the licensing processes of other states.</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Boards want control over the criteria and requirements.</a:t>
            </a:r>
          </a:p>
          <a:p>
            <a:pPr marL="457200" lvl="0" indent="-304800" rtl="0">
              <a:lnSpc>
                <a:spcPct val="115000"/>
              </a:lnSpc>
              <a:buClr>
                <a:srgbClr val="000000"/>
              </a:buClr>
              <a:buSzPct val="166666"/>
              <a:buFont typeface="Arial"/>
              <a:buChar char="•"/>
            </a:pPr>
            <a:r>
              <a:rPr lang="en-US" sz="1200">
                <a:solidFill>
                  <a:schemeClr val="dk1"/>
                </a:solidFill>
                <a:latin typeface="Calibri"/>
                <a:ea typeface="Calibri"/>
                <a:cs typeface="Calibri"/>
                <a:sym typeface="Calibri"/>
              </a:rPr>
              <a:t>For instance, not every state board requires a criminal background check.</a:t>
            </a:r>
          </a:p>
          <a:p>
            <a:pPr marL="457200" lvl="0" indent="-304800" rtl="0">
              <a:lnSpc>
                <a:spcPct val="115000"/>
              </a:lnSpc>
              <a:buClr>
                <a:srgbClr val="000000"/>
              </a:buClr>
              <a:buSzPct val="166666"/>
              <a:buFont typeface="Arial"/>
              <a:buChar char="•"/>
            </a:pPr>
            <a:r>
              <a:rPr lang="en-US" sz="1200">
                <a:solidFill>
                  <a:schemeClr val="dk1"/>
                </a:solidFill>
                <a:latin typeface="Calibri"/>
                <a:ea typeface="Calibri"/>
                <a:cs typeface="Calibri"/>
                <a:sym typeface="Calibri"/>
              </a:rPr>
              <a:t>Expedited endorsements come at an additional administrative costs to states.</a:t>
            </a:r>
          </a:p>
          <a:p>
            <a:pPr marL="457200" lvl="0" indent="-304800" rtl="0">
              <a:lnSpc>
                <a:spcPct val="115000"/>
              </a:lnSpc>
              <a:buClr>
                <a:srgbClr val="000000"/>
              </a:buClr>
              <a:buSzPct val="166666"/>
              <a:buFont typeface="Arial"/>
              <a:buChar char="•"/>
            </a:pPr>
            <a:r>
              <a:rPr lang="en-US" sz="1200">
                <a:solidFill>
                  <a:schemeClr val="dk1"/>
                </a:solidFill>
                <a:latin typeface="Calibri"/>
                <a:ea typeface="Calibri"/>
                <a:cs typeface="Calibri"/>
                <a:sym typeface="Calibri"/>
              </a:rPr>
              <a:t>Technology is expensive; some states lack the IT capabilities to implement such recommendations.</a:t>
            </a:r>
          </a:p>
          <a:p>
            <a:pPr lvl="0" rtl="0">
              <a:lnSpc>
                <a:spcPct val="115000"/>
              </a:lnSpc>
              <a:buClr>
                <a:schemeClr val="dk1"/>
              </a:buClr>
              <a:buSzPct val="91666"/>
              <a:buFont typeface="Arial"/>
              <a:buNone/>
            </a:pPr>
            <a:r>
              <a:rPr lang="en-US" sz="1200">
                <a:solidFill>
                  <a:schemeClr val="dk1"/>
                </a:solidFill>
                <a:latin typeface="Calibri"/>
                <a:ea typeface="Calibri"/>
                <a:cs typeface="Calibri"/>
                <a:sym typeface="Calibri"/>
              </a:rPr>
              <a:t>(Wakefield, 2010)</a:t>
            </a:r>
          </a:p>
          <a:p>
            <a:endParaRPr lang="en-US" sz="1200">
              <a:solidFill>
                <a:schemeClr val="dk1"/>
              </a:solidFill>
              <a:latin typeface="Calibri"/>
              <a:ea typeface="Calibri"/>
              <a:cs typeface="Calibri"/>
              <a:sym typeface="Calibri"/>
            </a:endParaRPr>
          </a:p>
          <a:p>
            <a:endParaRPr lang="en-US" sz="1200">
              <a:solidFill>
                <a:schemeClr val="dk1"/>
              </a:solidFill>
              <a:latin typeface="Calibri"/>
              <a:ea typeface="Calibri"/>
              <a:cs typeface="Calibri"/>
              <a:sym typeface="Calibri"/>
            </a:endParaRPr>
          </a:p>
          <a:p>
            <a:endParaRPr lang="en-US" sz="1200">
              <a:solidFill>
                <a:schemeClr val="dk1"/>
              </a:solidFill>
              <a:latin typeface="Calibri"/>
              <a:ea typeface="Calibri"/>
              <a:cs typeface="Calibri"/>
              <a:sym typeface="Calibri"/>
            </a:endParaRPr>
          </a:p>
        </p:txBody>
      </p:sp>
      <p:sp>
        <p:nvSpPr>
          <p:cNvPr id="197" name="Shape 1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641796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a:blip r:embed="rId2"/>
          <a:stretch>
            <a:fillRect/>
          </a:stretch>
        </a:blipFill>
        <a:effectLst/>
      </p:bgPr>
    </p:bg>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1452566"/>
            <a:ext cx="7772400" cy="1688357"/>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0" marR="0" indent="0" algn="ctr" rtl="0">
              <a:lnSpc>
                <a:spcPct val="100000"/>
              </a:lnSpc>
              <a:spcBef>
                <a:spcPts val="0"/>
              </a:spcBef>
              <a:spcAft>
                <a:spcPts val="0"/>
              </a:spcAft>
              <a:buClr>
                <a:srgbClr val="000000"/>
              </a:buClr>
              <a:buFont typeface="Arial"/>
              <a:buNone/>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3" name="Shape 13"/>
          <p:cNvSpPr txBox="1">
            <a:spLocks noGrp="1"/>
          </p:cNvSpPr>
          <p:nvPr>
            <p:ph type="subTitle" idx="1"/>
          </p:nvPr>
        </p:nvSpPr>
        <p:spPr>
          <a:xfrm>
            <a:off x="1371600" y="3414712"/>
            <a:ext cx="6400799" cy="790942"/>
          </a:xfrm>
          <a:prstGeom prst="rect">
            <a:avLst/>
          </a:prstGeom>
          <a:noFill/>
          <a:ln>
            <a:noFill/>
          </a:ln>
        </p:spPr>
        <p:txBody>
          <a:bodyPr lIns="91425" tIns="91425" rIns="91425" bIns="91425" anchor="t" anchorCtr="0"/>
          <a:lstStyle>
            <a:lvl1pPr marL="0" marR="0" indent="0" algn="ctr" rtl="0">
              <a:lnSpc>
                <a:spcPct val="100000"/>
              </a:lnSpc>
              <a:spcBef>
                <a:spcPts val="560"/>
              </a:spcBef>
              <a:spcAft>
                <a:spcPts val="0"/>
              </a:spcAft>
              <a:buClr>
                <a:schemeClr val="dk1"/>
              </a:buClr>
              <a:buFont typeface="Arial"/>
              <a:buNone/>
              <a:defRPr/>
            </a:lvl1pPr>
            <a:lvl2pPr marL="457200" marR="0" indent="0" algn="ctr" rtl="0">
              <a:lnSpc>
                <a:spcPct val="100000"/>
              </a:lnSpc>
              <a:spcBef>
                <a:spcPts val="480"/>
              </a:spcBef>
              <a:spcAft>
                <a:spcPts val="0"/>
              </a:spcAft>
              <a:buClr>
                <a:srgbClr val="888888"/>
              </a:buClr>
              <a:buFont typeface="Arial"/>
              <a:buNone/>
              <a:defRPr/>
            </a:lvl2pPr>
            <a:lvl3pPr marL="914400" marR="0" indent="0" algn="ctr" rtl="0">
              <a:lnSpc>
                <a:spcPct val="100000"/>
              </a:lnSpc>
              <a:spcBef>
                <a:spcPts val="400"/>
              </a:spcBef>
              <a:spcAft>
                <a:spcPts val="0"/>
              </a:spcAft>
              <a:buClr>
                <a:srgbClr val="888888"/>
              </a:buClr>
              <a:buFont typeface="Arial"/>
              <a:buNone/>
              <a:defRPr/>
            </a:lvl3pPr>
            <a:lvl4pPr marL="1371600" marR="0" indent="0" algn="ctr" rtl="0">
              <a:lnSpc>
                <a:spcPct val="100000"/>
              </a:lnSpc>
              <a:spcBef>
                <a:spcPts val="360"/>
              </a:spcBef>
              <a:spcAft>
                <a:spcPts val="0"/>
              </a:spcAft>
              <a:buClr>
                <a:srgbClr val="888888"/>
              </a:buClr>
              <a:buFont typeface="Arial"/>
              <a:buNone/>
              <a:defRPr/>
            </a:lvl4pPr>
            <a:lvl5pPr marL="1828800" marR="0" indent="0" algn="ctr" rtl="0">
              <a:lnSpc>
                <a:spcPct val="100000"/>
              </a:lnSpc>
              <a:spcBef>
                <a:spcPts val="32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615950"/>
            <a:ext cx="8229600" cy="692148"/>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0" name="Shape 40"/>
          <p:cNvSpPr txBox="1">
            <a:spLocks noGrp="1"/>
          </p:cNvSpPr>
          <p:nvPr>
            <p:ph type="body" idx="1"/>
          </p:nvPr>
        </p:nvSpPr>
        <p:spPr>
          <a:xfrm rot="5400000">
            <a:off x="2628899" y="-498475"/>
            <a:ext cx="3886200" cy="8229600"/>
          </a:xfrm>
          <a:prstGeom prst="rect">
            <a:avLst/>
          </a:prstGeom>
          <a:noFill/>
          <a:ln>
            <a:noFill/>
          </a:ln>
        </p:spPr>
        <p:txBody>
          <a:bodyPr lIns="91425" tIns="91425" rIns="91425" bIns="91425" anchor="t" anchorCtr="0"/>
          <a:lstStyle>
            <a:lvl1pPr marL="342900" indent="101600" algn="l" rtl="0">
              <a:spcBef>
                <a:spcPts val="560"/>
              </a:spcBef>
              <a:spcAft>
                <a:spcPts val="0"/>
              </a:spcAft>
              <a:buClr>
                <a:schemeClr val="dk1"/>
              </a:buClr>
              <a:buFont typeface="Arial"/>
              <a:buChar char="•"/>
              <a:defRPr/>
            </a:lvl1pPr>
            <a:lvl2pPr marL="742950" indent="133350" algn="l" rtl="0">
              <a:spcBef>
                <a:spcPts val="480"/>
              </a:spcBef>
              <a:spcAft>
                <a:spcPts val="0"/>
              </a:spcAft>
              <a:buClr>
                <a:schemeClr val="dk1"/>
              </a:buClr>
              <a:buFont typeface="Arial"/>
              <a:buChar char="–"/>
              <a:defRPr/>
            </a:lvl2pPr>
            <a:lvl3pPr marL="1143000" indent="165100" algn="l" rtl="0">
              <a:spcBef>
                <a:spcPts val="400"/>
              </a:spcBef>
              <a:spcAft>
                <a:spcPts val="0"/>
              </a:spcAft>
              <a:buClr>
                <a:schemeClr val="dk1"/>
              </a:buClr>
              <a:buFont typeface="Arial"/>
              <a:buChar char="•"/>
              <a:defRPr/>
            </a:lvl3pPr>
            <a:lvl4pPr marL="1600200" indent="152400" algn="l" rtl="0">
              <a:spcBef>
                <a:spcPts val="360"/>
              </a:spcBef>
              <a:spcAft>
                <a:spcPts val="0"/>
              </a:spcAft>
              <a:buClr>
                <a:schemeClr val="dk1"/>
              </a:buClr>
              <a:buFont typeface="Arial"/>
              <a:buChar char="–"/>
              <a:defRPr/>
            </a:lvl4pPr>
            <a:lvl5pPr marL="2057400" indent="139700" algn="l" rtl="0">
              <a:spcBef>
                <a:spcPts val="320"/>
              </a:spcBef>
              <a:spcAft>
                <a:spcPts val="0"/>
              </a:spcAft>
              <a:buClr>
                <a:schemeClr val="dk1"/>
              </a:buClr>
              <a:buFont typeface="Arial"/>
              <a:buChar char="»"/>
              <a:defRPr/>
            </a:lvl5pPr>
            <a:lvl6pPr marL="2514600" indent="165100" algn="l" rtl="0">
              <a:spcBef>
                <a:spcPts val="400"/>
              </a:spcBef>
              <a:buClr>
                <a:schemeClr val="dk1"/>
              </a:buClr>
              <a:buFont typeface="Arial"/>
              <a:buChar char="•"/>
              <a:defRPr/>
            </a:lvl6pPr>
            <a:lvl7pPr marL="2971800" indent="165100" algn="l" rtl="0">
              <a:spcBef>
                <a:spcPts val="400"/>
              </a:spcBef>
              <a:buClr>
                <a:schemeClr val="dk1"/>
              </a:buClr>
              <a:buFont typeface="Arial"/>
              <a:buChar char="•"/>
              <a:defRPr/>
            </a:lvl7pPr>
            <a:lvl8pPr marL="3429000" indent="165100" algn="l" rtl="0">
              <a:spcBef>
                <a:spcPts val="400"/>
              </a:spcBef>
              <a:buClr>
                <a:schemeClr val="dk1"/>
              </a:buClr>
              <a:buFont typeface="Arial"/>
              <a:buChar char="•"/>
              <a:defRPr/>
            </a:lvl8pPr>
            <a:lvl9pPr marL="3886200" indent="165100" algn="l" rtl="0">
              <a:spcBef>
                <a:spcPts val="400"/>
              </a:spcBef>
              <a:buClr>
                <a:schemeClr val="dk1"/>
              </a:buClr>
              <a:buFont typeface="Arial"/>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rot="5400000">
            <a:off x="4732335"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3" name="Shape 43"/>
          <p:cNvSpPr txBox="1">
            <a:spLocks noGrp="1"/>
          </p:cNvSpPr>
          <p:nvPr>
            <p:ph type="body" idx="1"/>
          </p:nvPr>
        </p:nvSpPr>
        <p:spPr>
          <a:xfrm rot="5400000">
            <a:off x="541334" y="190498"/>
            <a:ext cx="5851525" cy="6019798"/>
          </a:xfrm>
          <a:prstGeom prst="rect">
            <a:avLst/>
          </a:prstGeom>
          <a:noFill/>
          <a:ln>
            <a:noFill/>
          </a:ln>
        </p:spPr>
        <p:txBody>
          <a:bodyPr lIns="91425" tIns="91425" rIns="91425" bIns="91425" anchor="t" anchorCtr="0"/>
          <a:lstStyle>
            <a:lvl1pPr marL="342900" indent="101600" algn="l" rtl="0">
              <a:spcBef>
                <a:spcPts val="560"/>
              </a:spcBef>
              <a:spcAft>
                <a:spcPts val="0"/>
              </a:spcAft>
              <a:buClr>
                <a:schemeClr val="dk1"/>
              </a:buClr>
              <a:buFont typeface="Arial"/>
              <a:buChar char="•"/>
              <a:defRPr/>
            </a:lvl1pPr>
            <a:lvl2pPr marL="742950" indent="133350" algn="l" rtl="0">
              <a:spcBef>
                <a:spcPts val="480"/>
              </a:spcBef>
              <a:spcAft>
                <a:spcPts val="0"/>
              </a:spcAft>
              <a:buClr>
                <a:schemeClr val="dk1"/>
              </a:buClr>
              <a:buFont typeface="Arial"/>
              <a:buChar char="–"/>
              <a:defRPr/>
            </a:lvl2pPr>
            <a:lvl3pPr marL="1143000" indent="165100" algn="l" rtl="0">
              <a:spcBef>
                <a:spcPts val="400"/>
              </a:spcBef>
              <a:spcAft>
                <a:spcPts val="0"/>
              </a:spcAft>
              <a:buClr>
                <a:schemeClr val="dk1"/>
              </a:buClr>
              <a:buFont typeface="Arial"/>
              <a:buChar char="•"/>
              <a:defRPr/>
            </a:lvl3pPr>
            <a:lvl4pPr marL="1600200" indent="152400" algn="l" rtl="0">
              <a:spcBef>
                <a:spcPts val="360"/>
              </a:spcBef>
              <a:spcAft>
                <a:spcPts val="0"/>
              </a:spcAft>
              <a:buClr>
                <a:schemeClr val="dk1"/>
              </a:buClr>
              <a:buFont typeface="Arial"/>
              <a:buChar char="–"/>
              <a:defRPr/>
            </a:lvl4pPr>
            <a:lvl5pPr marL="2057400" indent="139700" algn="l" rtl="0">
              <a:spcBef>
                <a:spcPts val="320"/>
              </a:spcBef>
              <a:spcAft>
                <a:spcPts val="0"/>
              </a:spcAft>
              <a:buClr>
                <a:schemeClr val="dk1"/>
              </a:buClr>
              <a:buFont typeface="Arial"/>
              <a:buChar char="»"/>
              <a:defRPr/>
            </a:lvl5pPr>
            <a:lvl6pPr marL="2514600" indent="165100" algn="l" rtl="0">
              <a:spcBef>
                <a:spcPts val="400"/>
              </a:spcBef>
              <a:buClr>
                <a:schemeClr val="dk1"/>
              </a:buClr>
              <a:buFont typeface="Arial"/>
              <a:buChar char="•"/>
              <a:defRPr/>
            </a:lvl6pPr>
            <a:lvl7pPr marL="2971800" indent="165100" algn="l" rtl="0">
              <a:spcBef>
                <a:spcPts val="400"/>
              </a:spcBef>
              <a:buClr>
                <a:schemeClr val="dk1"/>
              </a:buClr>
              <a:buFont typeface="Arial"/>
              <a:buChar char="•"/>
              <a:defRPr/>
            </a:lvl7pPr>
            <a:lvl8pPr marL="3429000" indent="165100" algn="l" rtl="0">
              <a:spcBef>
                <a:spcPts val="400"/>
              </a:spcBef>
              <a:buClr>
                <a:schemeClr val="dk1"/>
              </a:buClr>
              <a:buFont typeface="Arial"/>
              <a:buChar char="•"/>
              <a:defRPr/>
            </a:lvl8pPr>
            <a:lvl9pPr marL="3886200" indent="165100" algn="l" rtl="0">
              <a:spcBef>
                <a:spcPts val="400"/>
              </a:spcBef>
              <a:buClr>
                <a:schemeClr val="dk1"/>
              </a:buClr>
              <a:buFont typeface="Arial"/>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615950"/>
            <a:ext cx="8229600" cy="692148"/>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6" name="Shape 46"/>
          <p:cNvSpPr txBox="1">
            <a:spLocks noGrp="1"/>
          </p:cNvSpPr>
          <p:nvPr>
            <p:ph type="body" idx="1"/>
          </p:nvPr>
        </p:nvSpPr>
        <p:spPr>
          <a:xfrm>
            <a:off x="457200" y="1600200"/>
            <a:ext cx="4038597" cy="4525963"/>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7" name="Shape 47"/>
          <p:cNvSpPr txBox="1">
            <a:spLocks noGrp="1"/>
          </p:cNvSpPr>
          <p:nvPr>
            <p:ph type="body" idx="2"/>
          </p:nvPr>
        </p:nvSpPr>
        <p:spPr>
          <a:xfrm>
            <a:off x="4648200" y="1600200"/>
            <a:ext cx="4038597" cy="4525963"/>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bg>
      <p:bgPr>
        <a:blipFill>
          <a:blip r:embed="rId2"/>
          <a:stretch>
            <a:fillRect/>
          </a:stretch>
        </a:blipFill>
        <a:effectLst/>
      </p:bgPr>
    </p:bg>
    <p:spTree>
      <p:nvGrpSpPr>
        <p:cNvPr id="1" name="Shape 51"/>
        <p:cNvGrpSpPr/>
        <p:nvPr/>
      </p:nvGrpSpPr>
      <p:grpSpPr>
        <a:xfrm>
          <a:off x="0" y="0"/>
          <a:ext cx="0" cy="0"/>
          <a:chOff x="0" y="0"/>
          <a:chExt cx="0" cy="0"/>
        </a:xfrm>
      </p:grpSpPr>
      <p:sp>
        <p:nvSpPr>
          <p:cNvPr id="52" name="Shape 52"/>
          <p:cNvSpPr txBox="1">
            <a:spLocks noGrp="1"/>
          </p:cNvSpPr>
          <p:nvPr>
            <p:ph type="ctrTitle"/>
          </p:nvPr>
        </p:nvSpPr>
        <p:spPr>
          <a:xfrm>
            <a:off x="685800" y="1452566"/>
            <a:ext cx="7772400" cy="1688357"/>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0" marR="0" indent="0" algn="ctr" rtl="0">
              <a:lnSpc>
                <a:spcPct val="100000"/>
              </a:lnSpc>
              <a:spcBef>
                <a:spcPts val="0"/>
              </a:spcBef>
              <a:spcAft>
                <a:spcPts val="0"/>
              </a:spcAft>
              <a:buClr>
                <a:srgbClr val="000000"/>
              </a:buClr>
              <a:buFont typeface="Arial"/>
              <a:buNone/>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53" name="Shape 53"/>
          <p:cNvSpPr txBox="1">
            <a:spLocks noGrp="1"/>
          </p:cNvSpPr>
          <p:nvPr>
            <p:ph type="subTitle" idx="1"/>
          </p:nvPr>
        </p:nvSpPr>
        <p:spPr>
          <a:xfrm>
            <a:off x="1371600" y="3414712"/>
            <a:ext cx="6400799" cy="790942"/>
          </a:xfrm>
          <a:prstGeom prst="rect">
            <a:avLst/>
          </a:prstGeom>
          <a:noFill/>
          <a:ln>
            <a:noFill/>
          </a:ln>
        </p:spPr>
        <p:txBody>
          <a:bodyPr lIns="91425" tIns="91425" rIns="91425" bIns="91425" anchor="t" anchorCtr="0"/>
          <a:lstStyle>
            <a:lvl1pPr marL="0" marR="0" indent="0" algn="ctr" rtl="0">
              <a:lnSpc>
                <a:spcPct val="100000"/>
              </a:lnSpc>
              <a:spcBef>
                <a:spcPts val="560"/>
              </a:spcBef>
              <a:spcAft>
                <a:spcPts val="0"/>
              </a:spcAft>
              <a:buClr>
                <a:schemeClr val="dk1"/>
              </a:buClr>
              <a:buFont typeface="Arial"/>
              <a:buNone/>
              <a:defRPr/>
            </a:lvl1pPr>
            <a:lvl2pPr marL="457200" marR="0" indent="0" algn="ctr" rtl="0">
              <a:lnSpc>
                <a:spcPct val="100000"/>
              </a:lnSpc>
              <a:spcBef>
                <a:spcPts val="480"/>
              </a:spcBef>
              <a:spcAft>
                <a:spcPts val="0"/>
              </a:spcAft>
              <a:buClr>
                <a:srgbClr val="888888"/>
              </a:buClr>
              <a:buFont typeface="Arial"/>
              <a:buNone/>
              <a:defRPr/>
            </a:lvl2pPr>
            <a:lvl3pPr marL="914400" marR="0" indent="0" algn="ctr" rtl="0">
              <a:lnSpc>
                <a:spcPct val="100000"/>
              </a:lnSpc>
              <a:spcBef>
                <a:spcPts val="400"/>
              </a:spcBef>
              <a:spcAft>
                <a:spcPts val="0"/>
              </a:spcAft>
              <a:buClr>
                <a:srgbClr val="888888"/>
              </a:buClr>
              <a:buFont typeface="Arial"/>
              <a:buNone/>
              <a:defRPr/>
            </a:lvl3pPr>
            <a:lvl4pPr marL="1371600" marR="0" indent="0" algn="ctr" rtl="0">
              <a:lnSpc>
                <a:spcPct val="100000"/>
              </a:lnSpc>
              <a:spcBef>
                <a:spcPts val="360"/>
              </a:spcBef>
              <a:spcAft>
                <a:spcPts val="0"/>
              </a:spcAft>
              <a:buClr>
                <a:srgbClr val="888888"/>
              </a:buClr>
              <a:buFont typeface="Arial"/>
              <a:buNone/>
              <a:defRPr/>
            </a:lvl4pPr>
            <a:lvl5pPr marL="1828800" marR="0" indent="0" algn="ctr" rtl="0">
              <a:lnSpc>
                <a:spcPct val="100000"/>
              </a:lnSpc>
              <a:spcBef>
                <a:spcPts val="32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615950"/>
            <a:ext cx="8229600" cy="692148"/>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56" name="Shape 56"/>
          <p:cNvSpPr txBox="1">
            <a:spLocks noGrp="1"/>
          </p:cNvSpPr>
          <p:nvPr>
            <p:ph type="body" idx="1"/>
          </p:nvPr>
        </p:nvSpPr>
        <p:spPr>
          <a:xfrm>
            <a:off x="457200" y="1673225"/>
            <a:ext cx="8229600" cy="3886200"/>
          </a:xfrm>
          <a:prstGeom prst="rect">
            <a:avLst/>
          </a:prstGeom>
          <a:noFill/>
          <a:ln>
            <a:noFill/>
          </a:ln>
        </p:spPr>
        <p:txBody>
          <a:bodyPr lIns="91425" tIns="91425" rIns="91425" bIns="91425" anchor="t" anchorCtr="0"/>
          <a:lstStyle>
            <a:lvl1pPr marL="342900" indent="12700" algn="l" rtl="0">
              <a:spcBef>
                <a:spcPts val="560"/>
              </a:spcBef>
              <a:spcAft>
                <a:spcPts val="0"/>
              </a:spcAft>
              <a:buClr>
                <a:schemeClr val="dk1"/>
              </a:buClr>
              <a:buFont typeface="Arial"/>
              <a:buChar char="•"/>
              <a:defRPr/>
            </a:lvl1pPr>
            <a:lvl2pPr marL="742950" indent="44450" algn="l" rtl="0">
              <a:spcBef>
                <a:spcPts val="480"/>
              </a:spcBef>
              <a:spcAft>
                <a:spcPts val="0"/>
              </a:spcAft>
              <a:buClr>
                <a:schemeClr val="dk1"/>
              </a:buClr>
              <a:buFont typeface="Arial"/>
              <a:buChar char="–"/>
              <a:defRPr/>
            </a:lvl2pPr>
            <a:lvl3pPr marL="1143000" indent="76200" algn="l" rtl="0">
              <a:spcBef>
                <a:spcPts val="400"/>
              </a:spcBef>
              <a:spcAft>
                <a:spcPts val="0"/>
              </a:spcAft>
              <a:buClr>
                <a:schemeClr val="dk1"/>
              </a:buClr>
              <a:buFont typeface="Arial"/>
              <a:buChar char="•"/>
              <a:defRPr/>
            </a:lvl3pPr>
            <a:lvl4pPr marL="1600200" indent="63500" algn="l" rtl="0">
              <a:spcBef>
                <a:spcPts val="360"/>
              </a:spcBef>
              <a:spcAft>
                <a:spcPts val="0"/>
              </a:spcAft>
              <a:buClr>
                <a:schemeClr val="dk1"/>
              </a:buClr>
              <a:buFont typeface="Arial"/>
              <a:buChar char="–"/>
              <a:defRPr/>
            </a:lvl4pPr>
            <a:lvl5pPr marL="2057400" indent="50800" algn="l" rtl="0">
              <a:spcBef>
                <a:spcPts val="320"/>
              </a:spcBef>
              <a:spcAft>
                <a:spcPts val="0"/>
              </a:spcAft>
              <a:buClr>
                <a:schemeClr val="dk1"/>
              </a:buClr>
              <a:buFont typeface="Arial"/>
              <a:buChar char="»"/>
              <a:defRPr/>
            </a:lvl5pPr>
            <a:lvl6pPr marL="2514600" indent="76200" algn="l" rtl="0">
              <a:spcBef>
                <a:spcPts val="400"/>
              </a:spcBef>
              <a:buClr>
                <a:schemeClr val="dk1"/>
              </a:buClr>
              <a:buFont typeface="Arial"/>
              <a:buChar char="•"/>
              <a:defRPr/>
            </a:lvl6pPr>
            <a:lvl7pPr marL="2971800" indent="76200" algn="l" rtl="0">
              <a:spcBef>
                <a:spcPts val="400"/>
              </a:spcBef>
              <a:buClr>
                <a:schemeClr val="dk1"/>
              </a:buClr>
              <a:buFont typeface="Arial"/>
              <a:buChar char="•"/>
              <a:defRPr/>
            </a:lvl7pPr>
            <a:lvl8pPr marL="3429000" indent="76200" algn="l" rtl="0">
              <a:spcBef>
                <a:spcPts val="400"/>
              </a:spcBef>
              <a:buClr>
                <a:schemeClr val="dk1"/>
              </a:buClr>
              <a:buFont typeface="Arial"/>
              <a:buChar char="•"/>
              <a:defRPr/>
            </a:lvl8pPr>
            <a:lvl9pPr marL="3886200" indent="76200" algn="l" rtl="0">
              <a:spcBef>
                <a:spcPts val="400"/>
              </a:spcBef>
              <a:buClr>
                <a:schemeClr val="dk1"/>
              </a:buClr>
              <a:buFont typeface="Arial"/>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615950"/>
            <a:ext cx="8229600" cy="692148"/>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1" name="Shape 61"/>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888888"/>
              </a:buClr>
              <a:buFont typeface="Arial"/>
              <a:buNone/>
              <a:defRPr/>
            </a:lvl1pPr>
            <a:lvl2pPr marL="457200" indent="0" rtl="0">
              <a:buClr>
                <a:srgbClr val="888888"/>
              </a:buClr>
              <a:buFont typeface="Arial"/>
              <a:buNone/>
              <a:defRPr/>
            </a:lvl2pPr>
            <a:lvl3pPr marL="914400" indent="0" rtl="0">
              <a:buClr>
                <a:srgbClr val="888888"/>
              </a:buClr>
              <a:buFont typeface="Arial"/>
              <a:buNone/>
              <a:defRPr/>
            </a:lvl3pPr>
            <a:lvl4pPr marL="1371600" indent="0" rtl="0">
              <a:buClr>
                <a:srgbClr val="888888"/>
              </a:buClr>
              <a:buFont typeface="Arial"/>
              <a:buNone/>
              <a:defRPr/>
            </a:lvl4pPr>
            <a:lvl5pPr marL="1828800" indent="0" rtl="0">
              <a:buClr>
                <a:srgbClr val="888888"/>
              </a:buClr>
              <a:buFont typeface="Arial"/>
              <a:buNone/>
              <a:defRPr/>
            </a:lvl5pPr>
            <a:lvl6pPr marL="2286000" indent="0" rtl="0">
              <a:buClr>
                <a:srgbClr val="888888"/>
              </a:buClr>
              <a:buFont typeface="Arial"/>
              <a:buNone/>
              <a:defRPr/>
            </a:lvl6pPr>
            <a:lvl7pPr marL="2743200" indent="0" rtl="0">
              <a:buClr>
                <a:srgbClr val="888888"/>
              </a:buClr>
              <a:buFont typeface="Arial"/>
              <a:buNone/>
              <a:defRPr/>
            </a:lvl7pPr>
            <a:lvl8pPr marL="3200400" indent="0" rtl="0">
              <a:buClr>
                <a:srgbClr val="888888"/>
              </a:buClr>
              <a:buFont typeface="Arial"/>
              <a:buNone/>
              <a:defRPr/>
            </a:lvl8pPr>
            <a:lvl9pPr marL="3657600" indent="0" rtl="0">
              <a:buClr>
                <a:srgbClr val="888888"/>
              </a:buClr>
              <a:buFont typeface="Arial"/>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615950"/>
            <a:ext cx="8229600" cy="692148"/>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64" name="Shape 64"/>
          <p:cNvSpPr txBox="1">
            <a:spLocks noGrp="1"/>
          </p:cNvSpPr>
          <p:nvPr>
            <p:ph type="body" idx="1"/>
          </p:nvPr>
        </p:nvSpPr>
        <p:spPr>
          <a:xfrm>
            <a:off x="457200" y="1600200"/>
            <a:ext cx="4038597" cy="4525963"/>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5" name="Shape 65"/>
          <p:cNvSpPr txBox="1">
            <a:spLocks noGrp="1"/>
          </p:cNvSpPr>
          <p:nvPr>
            <p:ph type="body" idx="2"/>
          </p:nvPr>
        </p:nvSpPr>
        <p:spPr>
          <a:xfrm>
            <a:off x="4648200" y="1600200"/>
            <a:ext cx="4038597" cy="4525963"/>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615950"/>
            <a:ext cx="8229600" cy="692148"/>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8" name="Shape 6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Arial"/>
              <a:buNone/>
              <a:defRPr/>
            </a:lvl1pPr>
            <a:lvl2pPr marL="457200" indent="0" rtl="0">
              <a:buFont typeface="Arial"/>
              <a:buNone/>
              <a:defRPr/>
            </a:lvl2pPr>
            <a:lvl3pPr marL="914400" indent="0" rtl="0">
              <a:buFont typeface="Arial"/>
              <a:buNone/>
              <a:defRPr/>
            </a:lvl3pPr>
            <a:lvl4pPr marL="1371600" indent="0" rtl="0">
              <a:buFont typeface="Arial"/>
              <a:buNone/>
              <a:defRPr/>
            </a:lvl4pPr>
            <a:lvl5pPr marL="1828800" indent="0" rtl="0">
              <a:buFont typeface="Arial"/>
              <a:buNone/>
              <a:defRPr/>
            </a:lvl5pPr>
            <a:lvl6pPr marL="2286000" indent="0" rtl="0">
              <a:buFont typeface="Arial"/>
              <a:buNone/>
              <a:defRPr/>
            </a:lvl6pPr>
            <a:lvl7pPr marL="2743200" indent="0" rtl="0">
              <a:buFont typeface="Arial"/>
              <a:buNone/>
              <a:defRPr/>
            </a:lvl7pPr>
            <a:lvl8pPr marL="3200400" indent="0" rtl="0">
              <a:buFont typeface="Arial"/>
              <a:buNone/>
              <a:defRPr/>
            </a:lvl8pPr>
            <a:lvl9pPr marL="3657600" indent="0" rtl="0">
              <a:buFont typeface="Arial"/>
              <a:buNone/>
              <a:defRPr/>
            </a:lvl9pPr>
          </a:lstStyle>
          <a:p>
            <a:endParaRPr/>
          </a:p>
        </p:txBody>
      </p:sp>
      <p:sp>
        <p:nvSpPr>
          <p:cNvPr id="69" name="Shape 69"/>
          <p:cNvSpPr txBox="1">
            <a:spLocks noGrp="1"/>
          </p:cNvSpPr>
          <p:nvPr>
            <p:ph type="body" idx="2"/>
          </p:nvPr>
        </p:nvSpPr>
        <p:spPr>
          <a:xfrm>
            <a:off x="457200" y="2174875"/>
            <a:ext cx="4040187" cy="3951285"/>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0" name="Shape 70"/>
          <p:cNvSpPr txBox="1">
            <a:spLocks noGrp="1"/>
          </p:cNvSpPr>
          <p:nvPr>
            <p:ph type="body" idx="3"/>
          </p:nvPr>
        </p:nvSpPr>
        <p:spPr>
          <a:xfrm>
            <a:off x="4645025" y="1535112"/>
            <a:ext cx="4041772" cy="639762"/>
          </a:xfrm>
          <a:prstGeom prst="rect">
            <a:avLst/>
          </a:prstGeom>
          <a:noFill/>
          <a:ln>
            <a:noFill/>
          </a:ln>
        </p:spPr>
        <p:txBody>
          <a:bodyPr lIns="91425" tIns="91425" rIns="91425" bIns="91425" anchor="b" anchorCtr="0"/>
          <a:lstStyle>
            <a:lvl1pPr marL="0" indent="0" rtl="0">
              <a:buFont typeface="Arial"/>
              <a:buNone/>
              <a:defRPr/>
            </a:lvl1pPr>
            <a:lvl2pPr marL="457200" indent="0" rtl="0">
              <a:buFont typeface="Arial"/>
              <a:buNone/>
              <a:defRPr/>
            </a:lvl2pPr>
            <a:lvl3pPr marL="914400" indent="0" rtl="0">
              <a:buFont typeface="Arial"/>
              <a:buNone/>
              <a:defRPr/>
            </a:lvl3pPr>
            <a:lvl4pPr marL="1371600" indent="0" rtl="0">
              <a:buFont typeface="Arial"/>
              <a:buNone/>
              <a:defRPr/>
            </a:lvl4pPr>
            <a:lvl5pPr marL="1828800" indent="0" rtl="0">
              <a:buFont typeface="Arial"/>
              <a:buNone/>
              <a:defRPr/>
            </a:lvl5pPr>
            <a:lvl6pPr marL="2286000" indent="0" rtl="0">
              <a:buFont typeface="Arial"/>
              <a:buNone/>
              <a:defRPr/>
            </a:lvl6pPr>
            <a:lvl7pPr marL="2743200" indent="0" rtl="0">
              <a:buFont typeface="Arial"/>
              <a:buNone/>
              <a:defRPr/>
            </a:lvl7pPr>
            <a:lvl8pPr marL="3200400" indent="0" rtl="0">
              <a:buFont typeface="Arial"/>
              <a:buNone/>
              <a:defRPr/>
            </a:lvl8pPr>
            <a:lvl9pPr marL="3657600" indent="0" rtl="0">
              <a:buFont typeface="Arial"/>
              <a:buNone/>
              <a:defRPr/>
            </a:lvl9pPr>
          </a:lstStyle>
          <a:p>
            <a:endParaRPr/>
          </a:p>
        </p:txBody>
      </p:sp>
      <p:sp>
        <p:nvSpPr>
          <p:cNvPr id="71" name="Shape 71"/>
          <p:cNvSpPr txBox="1">
            <a:spLocks noGrp="1"/>
          </p:cNvSpPr>
          <p:nvPr>
            <p:ph type="body" idx="4"/>
          </p:nvPr>
        </p:nvSpPr>
        <p:spPr>
          <a:xfrm>
            <a:off x="4645025" y="2174875"/>
            <a:ext cx="4041772" cy="3951285"/>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615950"/>
            <a:ext cx="8229600" cy="692148"/>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615950"/>
            <a:ext cx="8229600" cy="692148"/>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6" name="Shape 16"/>
          <p:cNvSpPr txBox="1">
            <a:spLocks noGrp="1"/>
          </p:cNvSpPr>
          <p:nvPr>
            <p:ph type="body" idx="1"/>
          </p:nvPr>
        </p:nvSpPr>
        <p:spPr>
          <a:xfrm>
            <a:off x="457200" y="1673225"/>
            <a:ext cx="8229600" cy="3886200"/>
          </a:xfrm>
          <a:prstGeom prst="rect">
            <a:avLst/>
          </a:prstGeom>
          <a:noFill/>
          <a:ln>
            <a:noFill/>
          </a:ln>
        </p:spPr>
        <p:txBody>
          <a:bodyPr lIns="91425" tIns="91425" rIns="91425" bIns="91425" anchor="t" anchorCtr="0"/>
          <a:lstStyle>
            <a:lvl1pPr marL="342900" indent="101600" algn="l" rtl="0">
              <a:spcBef>
                <a:spcPts val="560"/>
              </a:spcBef>
              <a:spcAft>
                <a:spcPts val="0"/>
              </a:spcAft>
              <a:buClr>
                <a:schemeClr val="dk1"/>
              </a:buClr>
              <a:buFont typeface="Arial"/>
              <a:buChar char="•"/>
              <a:defRPr/>
            </a:lvl1pPr>
            <a:lvl2pPr marL="742950" indent="133350" algn="l" rtl="0">
              <a:spcBef>
                <a:spcPts val="480"/>
              </a:spcBef>
              <a:spcAft>
                <a:spcPts val="0"/>
              </a:spcAft>
              <a:buClr>
                <a:schemeClr val="dk1"/>
              </a:buClr>
              <a:buFont typeface="Arial"/>
              <a:buChar char="–"/>
              <a:defRPr/>
            </a:lvl2pPr>
            <a:lvl3pPr marL="1143000" indent="165100" algn="l" rtl="0">
              <a:spcBef>
                <a:spcPts val="400"/>
              </a:spcBef>
              <a:spcAft>
                <a:spcPts val="0"/>
              </a:spcAft>
              <a:buClr>
                <a:schemeClr val="dk1"/>
              </a:buClr>
              <a:buFont typeface="Arial"/>
              <a:buChar char="•"/>
              <a:defRPr/>
            </a:lvl3pPr>
            <a:lvl4pPr marL="1600200" indent="152400" algn="l" rtl="0">
              <a:spcBef>
                <a:spcPts val="360"/>
              </a:spcBef>
              <a:spcAft>
                <a:spcPts val="0"/>
              </a:spcAft>
              <a:buClr>
                <a:schemeClr val="dk1"/>
              </a:buClr>
              <a:buFont typeface="Arial"/>
              <a:buChar char="–"/>
              <a:defRPr/>
            </a:lvl4pPr>
            <a:lvl5pPr marL="2057400" indent="139700" algn="l" rtl="0">
              <a:spcBef>
                <a:spcPts val="320"/>
              </a:spcBef>
              <a:spcAft>
                <a:spcPts val="0"/>
              </a:spcAft>
              <a:buClr>
                <a:schemeClr val="dk1"/>
              </a:buClr>
              <a:buFont typeface="Arial"/>
              <a:buChar char="»"/>
              <a:defRPr/>
            </a:lvl5pPr>
            <a:lvl6pPr marL="2514600" indent="165100" algn="l" rtl="0">
              <a:spcBef>
                <a:spcPts val="400"/>
              </a:spcBef>
              <a:buClr>
                <a:schemeClr val="dk1"/>
              </a:buClr>
              <a:buFont typeface="Arial"/>
              <a:buChar char="•"/>
              <a:defRPr/>
            </a:lvl6pPr>
            <a:lvl7pPr marL="2971800" indent="165100" algn="l" rtl="0">
              <a:spcBef>
                <a:spcPts val="400"/>
              </a:spcBef>
              <a:buClr>
                <a:schemeClr val="dk1"/>
              </a:buClr>
              <a:buFont typeface="Arial"/>
              <a:buChar char="•"/>
              <a:defRPr/>
            </a:lvl7pPr>
            <a:lvl8pPr marL="3429000" indent="165100" algn="l" rtl="0">
              <a:spcBef>
                <a:spcPts val="400"/>
              </a:spcBef>
              <a:buClr>
                <a:schemeClr val="dk1"/>
              </a:buClr>
              <a:buFont typeface="Arial"/>
              <a:buChar char="•"/>
              <a:defRPr/>
            </a:lvl8pPr>
            <a:lvl9pPr marL="3886200" indent="165100" algn="l" rtl="0">
              <a:spcBef>
                <a:spcPts val="400"/>
              </a:spcBef>
              <a:buClr>
                <a:schemeClr val="dk1"/>
              </a:buClr>
              <a:buFont typeface="Arial"/>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4"/>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7" name="Shape 77"/>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8" name="Shape 78"/>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Arial"/>
              <a:buNone/>
              <a:defRPr/>
            </a:lvl1pPr>
            <a:lvl2pPr marL="457200" indent="0" rtl="0">
              <a:buFont typeface="Arial"/>
              <a:buNone/>
              <a:defRPr/>
            </a:lvl2pPr>
            <a:lvl3pPr marL="914400" indent="0" rtl="0">
              <a:buFont typeface="Arial"/>
              <a:buNone/>
              <a:defRPr/>
            </a:lvl3pPr>
            <a:lvl4pPr marL="1371600" indent="0" rtl="0">
              <a:buFont typeface="Arial"/>
              <a:buNone/>
              <a:defRPr/>
            </a:lvl4pPr>
            <a:lvl5pPr marL="1828800" indent="0" rtl="0">
              <a:buFont typeface="Arial"/>
              <a:buNone/>
              <a:defRPr/>
            </a:lvl5pPr>
            <a:lvl6pPr marL="2286000" indent="0" rtl="0">
              <a:buFont typeface="Arial"/>
              <a:buNone/>
              <a:defRPr/>
            </a:lvl6pPr>
            <a:lvl7pPr marL="2743200" indent="0" rtl="0">
              <a:buFont typeface="Arial"/>
              <a:buNone/>
              <a:defRPr/>
            </a:lvl7pPr>
            <a:lvl8pPr marL="3200400" indent="0" rtl="0">
              <a:buFont typeface="Arial"/>
              <a:buNone/>
              <a:defRPr/>
            </a:lvl8pPr>
            <a:lvl9pPr marL="3657600" indent="0" rtl="0">
              <a:buFont typeface="Arial"/>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1" name="Shape 81"/>
          <p:cNvSpPr>
            <a:spLocks noGrp="1"/>
          </p:cNvSpPr>
          <p:nvPr>
            <p:ph type="pic" idx="2"/>
          </p:nvPr>
        </p:nvSpPr>
        <p:spPr>
          <a:xfrm>
            <a:off x="1792288" y="612775"/>
            <a:ext cx="5486399" cy="4114800"/>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615950"/>
            <a:ext cx="8229600" cy="692148"/>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84" name="Shape 84"/>
          <p:cNvSpPr txBox="1">
            <a:spLocks noGrp="1"/>
          </p:cNvSpPr>
          <p:nvPr>
            <p:ph type="body" idx="1"/>
          </p:nvPr>
        </p:nvSpPr>
        <p:spPr>
          <a:xfrm rot="5400000">
            <a:off x="2628899" y="-498475"/>
            <a:ext cx="3886200" cy="8229600"/>
          </a:xfrm>
          <a:prstGeom prst="rect">
            <a:avLst/>
          </a:prstGeom>
          <a:noFill/>
          <a:ln>
            <a:noFill/>
          </a:ln>
        </p:spPr>
        <p:txBody>
          <a:bodyPr lIns="91425" tIns="91425" rIns="91425" bIns="91425" anchor="t" anchorCtr="0"/>
          <a:lstStyle>
            <a:lvl1pPr marL="342900" indent="12700" algn="l" rtl="0">
              <a:spcBef>
                <a:spcPts val="560"/>
              </a:spcBef>
              <a:spcAft>
                <a:spcPts val="0"/>
              </a:spcAft>
              <a:buClr>
                <a:schemeClr val="dk1"/>
              </a:buClr>
              <a:buFont typeface="Arial"/>
              <a:buChar char="•"/>
              <a:defRPr/>
            </a:lvl1pPr>
            <a:lvl2pPr marL="742950" indent="44450" algn="l" rtl="0">
              <a:spcBef>
                <a:spcPts val="480"/>
              </a:spcBef>
              <a:spcAft>
                <a:spcPts val="0"/>
              </a:spcAft>
              <a:buClr>
                <a:schemeClr val="dk1"/>
              </a:buClr>
              <a:buFont typeface="Arial"/>
              <a:buChar char="–"/>
              <a:defRPr/>
            </a:lvl2pPr>
            <a:lvl3pPr marL="1143000" indent="76200" algn="l" rtl="0">
              <a:spcBef>
                <a:spcPts val="400"/>
              </a:spcBef>
              <a:spcAft>
                <a:spcPts val="0"/>
              </a:spcAft>
              <a:buClr>
                <a:schemeClr val="dk1"/>
              </a:buClr>
              <a:buFont typeface="Arial"/>
              <a:buChar char="•"/>
              <a:defRPr/>
            </a:lvl3pPr>
            <a:lvl4pPr marL="1600200" indent="63500" algn="l" rtl="0">
              <a:spcBef>
                <a:spcPts val="360"/>
              </a:spcBef>
              <a:spcAft>
                <a:spcPts val="0"/>
              </a:spcAft>
              <a:buClr>
                <a:schemeClr val="dk1"/>
              </a:buClr>
              <a:buFont typeface="Arial"/>
              <a:buChar char="–"/>
              <a:defRPr/>
            </a:lvl4pPr>
            <a:lvl5pPr marL="2057400" indent="50800" algn="l" rtl="0">
              <a:spcBef>
                <a:spcPts val="320"/>
              </a:spcBef>
              <a:spcAft>
                <a:spcPts val="0"/>
              </a:spcAft>
              <a:buClr>
                <a:schemeClr val="dk1"/>
              </a:buClr>
              <a:buFont typeface="Arial"/>
              <a:buChar char="»"/>
              <a:defRPr/>
            </a:lvl5pPr>
            <a:lvl6pPr marL="2514600" indent="76200" algn="l" rtl="0">
              <a:spcBef>
                <a:spcPts val="400"/>
              </a:spcBef>
              <a:buClr>
                <a:schemeClr val="dk1"/>
              </a:buClr>
              <a:buFont typeface="Arial"/>
              <a:buChar char="•"/>
              <a:defRPr/>
            </a:lvl6pPr>
            <a:lvl7pPr marL="2971800" indent="76200" algn="l" rtl="0">
              <a:spcBef>
                <a:spcPts val="400"/>
              </a:spcBef>
              <a:buClr>
                <a:schemeClr val="dk1"/>
              </a:buClr>
              <a:buFont typeface="Arial"/>
              <a:buChar char="•"/>
              <a:defRPr/>
            </a:lvl7pPr>
            <a:lvl8pPr marL="3429000" indent="76200" algn="l" rtl="0">
              <a:spcBef>
                <a:spcPts val="400"/>
              </a:spcBef>
              <a:buClr>
                <a:schemeClr val="dk1"/>
              </a:buClr>
              <a:buFont typeface="Arial"/>
              <a:buChar char="•"/>
              <a:defRPr/>
            </a:lvl8pPr>
            <a:lvl9pPr marL="3886200" indent="76200" algn="l" rtl="0">
              <a:spcBef>
                <a:spcPts val="400"/>
              </a:spcBef>
              <a:buClr>
                <a:schemeClr val="dk1"/>
              </a:buClr>
              <a:buFont typeface="Arial"/>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rot="5400000">
            <a:off x="4732335"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87" name="Shape 87"/>
          <p:cNvSpPr txBox="1">
            <a:spLocks noGrp="1"/>
          </p:cNvSpPr>
          <p:nvPr>
            <p:ph type="body" idx="1"/>
          </p:nvPr>
        </p:nvSpPr>
        <p:spPr>
          <a:xfrm rot="5400000">
            <a:off x="541335" y="190499"/>
            <a:ext cx="5851525" cy="6019798"/>
          </a:xfrm>
          <a:prstGeom prst="rect">
            <a:avLst/>
          </a:prstGeom>
          <a:noFill/>
          <a:ln>
            <a:noFill/>
          </a:ln>
        </p:spPr>
        <p:txBody>
          <a:bodyPr lIns="91425" tIns="91425" rIns="91425" bIns="91425" anchor="t" anchorCtr="0"/>
          <a:lstStyle>
            <a:lvl1pPr marL="342900" indent="12700" algn="l" rtl="0">
              <a:spcBef>
                <a:spcPts val="560"/>
              </a:spcBef>
              <a:spcAft>
                <a:spcPts val="0"/>
              </a:spcAft>
              <a:buClr>
                <a:schemeClr val="dk1"/>
              </a:buClr>
              <a:buFont typeface="Arial"/>
              <a:buChar char="•"/>
              <a:defRPr/>
            </a:lvl1pPr>
            <a:lvl2pPr marL="742950" indent="44450" algn="l" rtl="0">
              <a:spcBef>
                <a:spcPts val="480"/>
              </a:spcBef>
              <a:spcAft>
                <a:spcPts val="0"/>
              </a:spcAft>
              <a:buClr>
                <a:schemeClr val="dk1"/>
              </a:buClr>
              <a:buFont typeface="Arial"/>
              <a:buChar char="–"/>
              <a:defRPr/>
            </a:lvl2pPr>
            <a:lvl3pPr marL="1143000" indent="76200" algn="l" rtl="0">
              <a:spcBef>
                <a:spcPts val="400"/>
              </a:spcBef>
              <a:spcAft>
                <a:spcPts val="0"/>
              </a:spcAft>
              <a:buClr>
                <a:schemeClr val="dk1"/>
              </a:buClr>
              <a:buFont typeface="Arial"/>
              <a:buChar char="•"/>
              <a:defRPr/>
            </a:lvl3pPr>
            <a:lvl4pPr marL="1600200" indent="63500" algn="l" rtl="0">
              <a:spcBef>
                <a:spcPts val="360"/>
              </a:spcBef>
              <a:spcAft>
                <a:spcPts val="0"/>
              </a:spcAft>
              <a:buClr>
                <a:schemeClr val="dk1"/>
              </a:buClr>
              <a:buFont typeface="Arial"/>
              <a:buChar char="–"/>
              <a:defRPr/>
            </a:lvl4pPr>
            <a:lvl5pPr marL="2057400" indent="50800" algn="l" rtl="0">
              <a:spcBef>
                <a:spcPts val="320"/>
              </a:spcBef>
              <a:spcAft>
                <a:spcPts val="0"/>
              </a:spcAft>
              <a:buClr>
                <a:schemeClr val="dk1"/>
              </a:buClr>
              <a:buFont typeface="Arial"/>
              <a:buChar char="»"/>
              <a:defRPr/>
            </a:lvl5pPr>
            <a:lvl6pPr marL="2514600" indent="76200" algn="l" rtl="0">
              <a:spcBef>
                <a:spcPts val="400"/>
              </a:spcBef>
              <a:buClr>
                <a:schemeClr val="dk1"/>
              </a:buClr>
              <a:buFont typeface="Arial"/>
              <a:buChar char="•"/>
              <a:defRPr/>
            </a:lvl6pPr>
            <a:lvl7pPr marL="2971800" indent="76200" algn="l" rtl="0">
              <a:spcBef>
                <a:spcPts val="400"/>
              </a:spcBef>
              <a:buClr>
                <a:schemeClr val="dk1"/>
              </a:buClr>
              <a:buFont typeface="Arial"/>
              <a:buChar char="•"/>
              <a:defRPr/>
            </a:lvl7pPr>
            <a:lvl8pPr marL="3429000" indent="76200" algn="l" rtl="0">
              <a:spcBef>
                <a:spcPts val="400"/>
              </a:spcBef>
              <a:buClr>
                <a:schemeClr val="dk1"/>
              </a:buClr>
              <a:buFont typeface="Arial"/>
              <a:buChar char="•"/>
              <a:defRPr/>
            </a:lvl8pPr>
            <a:lvl9pPr marL="3886200" indent="76200" algn="l" rtl="0">
              <a:spcBef>
                <a:spcPts val="400"/>
              </a:spcBef>
              <a:buClr>
                <a:schemeClr val="dk1"/>
              </a:buClr>
              <a:buFont typeface="Arial"/>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bg>
      <p:bgPr>
        <a:blipFill>
          <a:blip r:embed="rId2"/>
          <a:stretch>
            <a:fillRect/>
          </a:stretch>
        </a:blipFill>
        <a:effectLst/>
      </p:bgPr>
    </p:bg>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a:off x="685800" y="1452566"/>
            <a:ext cx="7772400" cy="16883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0" marR="0" indent="0" algn="ctr" rtl="0">
              <a:lnSpc>
                <a:spcPct val="100000"/>
              </a:lnSpc>
              <a:spcBef>
                <a:spcPts val="0"/>
              </a:spcBef>
              <a:spcAft>
                <a:spcPts val="0"/>
              </a:spcAft>
              <a:buClr>
                <a:srgbClr val="000000"/>
              </a:buClr>
              <a:buFont typeface="Arial"/>
              <a:buNone/>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93" name="Shape 93"/>
          <p:cNvSpPr txBox="1">
            <a:spLocks noGrp="1"/>
          </p:cNvSpPr>
          <p:nvPr>
            <p:ph type="subTitle" idx="1"/>
          </p:nvPr>
        </p:nvSpPr>
        <p:spPr>
          <a:xfrm>
            <a:off x="1371600" y="3414712"/>
            <a:ext cx="6400799" cy="790799"/>
          </a:xfrm>
          <a:prstGeom prst="rect">
            <a:avLst/>
          </a:prstGeom>
          <a:noFill/>
          <a:ln>
            <a:noFill/>
          </a:ln>
        </p:spPr>
        <p:txBody>
          <a:bodyPr lIns="91425" tIns="91425" rIns="91425" bIns="91425" anchor="t" anchorCtr="0"/>
          <a:lstStyle>
            <a:lvl1pPr marL="0" marR="0" indent="0" algn="ctr" rtl="0">
              <a:lnSpc>
                <a:spcPct val="100000"/>
              </a:lnSpc>
              <a:spcBef>
                <a:spcPts val="560"/>
              </a:spcBef>
              <a:spcAft>
                <a:spcPts val="0"/>
              </a:spcAft>
              <a:buClr>
                <a:schemeClr val="dk1"/>
              </a:buClr>
              <a:buFont typeface="Arial"/>
              <a:buNone/>
              <a:defRPr/>
            </a:lvl1pPr>
            <a:lvl2pPr marL="457200" marR="0" indent="0" algn="ctr" rtl="0">
              <a:lnSpc>
                <a:spcPct val="100000"/>
              </a:lnSpc>
              <a:spcBef>
                <a:spcPts val="480"/>
              </a:spcBef>
              <a:spcAft>
                <a:spcPts val="0"/>
              </a:spcAft>
              <a:buClr>
                <a:srgbClr val="888888"/>
              </a:buClr>
              <a:buFont typeface="Arial"/>
              <a:buNone/>
              <a:defRPr/>
            </a:lvl2pPr>
            <a:lvl3pPr marL="914400" marR="0" indent="0" algn="ctr" rtl="0">
              <a:lnSpc>
                <a:spcPct val="100000"/>
              </a:lnSpc>
              <a:spcBef>
                <a:spcPts val="400"/>
              </a:spcBef>
              <a:spcAft>
                <a:spcPts val="0"/>
              </a:spcAft>
              <a:buClr>
                <a:srgbClr val="888888"/>
              </a:buClr>
              <a:buFont typeface="Arial"/>
              <a:buNone/>
              <a:defRPr/>
            </a:lvl3pPr>
            <a:lvl4pPr marL="1371600" marR="0" indent="0" algn="ctr" rtl="0">
              <a:lnSpc>
                <a:spcPct val="100000"/>
              </a:lnSpc>
              <a:spcBef>
                <a:spcPts val="360"/>
              </a:spcBef>
              <a:spcAft>
                <a:spcPts val="0"/>
              </a:spcAft>
              <a:buClr>
                <a:srgbClr val="888888"/>
              </a:buClr>
              <a:buFont typeface="Arial"/>
              <a:buNone/>
              <a:defRPr/>
            </a:lvl4pPr>
            <a:lvl5pPr marL="1828800" marR="0" indent="0" algn="ctr" rtl="0">
              <a:lnSpc>
                <a:spcPct val="100000"/>
              </a:lnSpc>
              <a:spcBef>
                <a:spcPts val="32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615950"/>
            <a:ext cx="8229600" cy="6921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96" name="Shape 96"/>
          <p:cNvSpPr txBox="1">
            <a:spLocks noGrp="1"/>
          </p:cNvSpPr>
          <p:nvPr>
            <p:ph type="body" idx="1"/>
          </p:nvPr>
        </p:nvSpPr>
        <p:spPr>
          <a:xfrm>
            <a:off x="457200" y="1673225"/>
            <a:ext cx="8229600" cy="3886200"/>
          </a:xfrm>
          <a:prstGeom prst="rect">
            <a:avLst/>
          </a:prstGeom>
          <a:noFill/>
          <a:ln>
            <a:noFill/>
          </a:ln>
        </p:spPr>
        <p:txBody>
          <a:bodyPr lIns="91425" tIns="91425" rIns="91425" bIns="91425" anchor="t" anchorCtr="0"/>
          <a:lstStyle>
            <a:lvl1pPr marL="342900" indent="101600" algn="l" rtl="0">
              <a:spcBef>
                <a:spcPts val="560"/>
              </a:spcBef>
              <a:spcAft>
                <a:spcPts val="0"/>
              </a:spcAft>
              <a:buClr>
                <a:schemeClr val="dk1"/>
              </a:buClr>
              <a:buFont typeface="Arial"/>
              <a:buChar char="•"/>
              <a:defRPr/>
            </a:lvl1pPr>
            <a:lvl2pPr marL="742950" indent="133350" algn="l" rtl="0">
              <a:spcBef>
                <a:spcPts val="480"/>
              </a:spcBef>
              <a:spcAft>
                <a:spcPts val="0"/>
              </a:spcAft>
              <a:buClr>
                <a:schemeClr val="dk1"/>
              </a:buClr>
              <a:buFont typeface="Arial"/>
              <a:buChar char="–"/>
              <a:defRPr/>
            </a:lvl2pPr>
            <a:lvl3pPr marL="1143000" indent="165100" algn="l" rtl="0">
              <a:spcBef>
                <a:spcPts val="400"/>
              </a:spcBef>
              <a:spcAft>
                <a:spcPts val="0"/>
              </a:spcAft>
              <a:buClr>
                <a:schemeClr val="dk1"/>
              </a:buClr>
              <a:buFont typeface="Arial"/>
              <a:buChar char="•"/>
              <a:defRPr/>
            </a:lvl3pPr>
            <a:lvl4pPr marL="1600200" indent="152400" algn="l" rtl="0">
              <a:spcBef>
                <a:spcPts val="360"/>
              </a:spcBef>
              <a:spcAft>
                <a:spcPts val="0"/>
              </a:spcAft>
              <a:buClr>
                <a:schemeClr val="dk1"/>
              </a:buClr>
              <a:buFont typeface="Arial"/>
              <a:buChar char="–"/>
              <a:defRPr/>
            </a:lvl4pPr>
            <a:lvl5pPr marL="2057400" indent="139700" algn="l" rtl="0">
              <a:spcBef>
                <a:spcPts val="320"/>
              </a:spcBef>
              <a:spcAft>
                <a:spcPts val="0"/>
              </a:spcAft>
              <a:buClr>
                <a:schemeClr val="dk1"/>
              </a:buClr>
              <a:buFont typeface="Arial"/>
              <a:buChar char="»"/>
              <a:defRPr/>
            </a:lvl5pPr>
            <a:lvl6pPr marL="2514600" indent="165100" algn="l" rtl="0">
              <a:spcBef>
                <a:spcPts val="400"/>
              </a:spcBef>
              <a:buClr>
                <a:schemeClr val="dk1"/>
              </a:buClr>
              <a:buFont typeface="Arial"/>
              <a:buChar char="•"/>
              <a:defRPr/>
            </a:lvl6pPr>
            <a:lvl7pPr marL="2971800" indent="165100" algn="l" rtl="0">
              <a:spcBef>
                <a:spcPts val="400"/>
              </a:spcBef>
              <a:buClr>
                <a:schemeClr val="dk1"/>
              </a:buClr>
              <a:buFont typeface="Arial"/>
              <a:buChar char="•"/>
              <a:defRPr/>
            </a:lvl7pPr>
            <a:lvl8pPr marL="3429000" indent="165100" algn="l" rtl="0">
              <a:spcBef>
                <a:spcPts val="400"/>
              </a:spcBef>
              <a:buClr>
                <a:schemeClr val="dk1"/>
              </a:buClr>
              <a:buFont typeface="Arial"/>
              <a:buChar char="•"/>
              <a:defRPr/>
            </a:lvl8pPr>
            <a:lvl9pPr marL="3886200" indent="165100" algn="l" rtl="0">
              <a:spcBef>
                <a:spcPts val="400"/>
              </a:spcBef>
              <a:buClr>
                <a:schemeClr val="dk1"/>
              </a:buClr>
              <a:buFont typeface="Arial"/>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615950"/>
            <a:ext cx="8229600" cy="6921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722312" y="4406900"/>
            <a:ext cx="7772400" cy="1361999"/>
          </a:xfrm>
          <a:prstGeom prst="rect">
            <a:avLst/>
          </a:prstGeom>
          <a:noFill/>
          <a:ln>
            <a:noFill/>
          </a:ln>
        </p:spPr>
        <p:txBody>
          <a:bodyPr lIns="91425" tIns="91425" rIns="91425" bIns="91425" anchor="t"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01" name="Shape 101"/>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indent="0" rtl="0">
              <a:buClr>
                <a:srgbClr val="888888"/>
              </a:buClr>
              <a:buFont typeface="Arial"/>
              <a:buNone/>
              <a:defRPr/>
            </a:lvl1pPr>
            <a:lvl2pPr marL="457200" indent="0" rtl="0">
              <a:buClr>
                <a:srgbClr val="888888"/>
              </a:buClr>
              <a:buFont typeface="Arial"/>
              <a:buNone/>
              <a:defRPr/>
            </a:lvl2pPr>
            <a:lvl3pPr marL="914400" indent="0" rtl="0">
              <a:buClr>
                <a:srgbClr val="888888"/>
              </a:buClr>
              <a:buFont typeface="Arial"/>
              <a:buNone/>
              <a:defRPr/>
            </a:lvl3pPr>
            <a:lvl4pPr marL="1371600" indent="0" rtl="0">
              <a:buClr>
                <a:srgbClr val="888888"/>
              </a:buClr>
              <a:buFont typeface="Arial"/>
              <a:buNone/>
              <a:defRPr/>
            </a:lvl4pPr>
            <a:lvl5pPr marL="1828800" indent="0" rtl="0">
              <a:buClr>
                <a:srgbClr val="888888"/>
              </a:buClr>
              <a:buFont typeface="Arial"/>
              <a:buNone/>
              <a:defRPr/>
            </a:lvl5pPr>
            <a:lvl6pPr marL="2286000" indent="0" rtl="0">
              <a:buClr>
                <a:srgbClr val="888888"/>
              </a:buClr>
              <a:buFont typeface="Arial"/>
              <a:buNone/>
              <a:defRPr/>
            </a:lvl6pPr>
            <a:lvl7pPr marL="2743200" indent="0" rtl="0">
              <a:buClr>
                <a:srgbClr val="888888"/>
              </a:buClr>
              <a:buFont typeface="Arial"/>
              <a:buNone/>
              <a:defRPr/>
            </a:lvl7pPr>
            <a:lvl8pPr marL="3200400" indent="0" rtl="0">
              <a:buClr>
                <a:srgbClr val="888888"/>
              </a:buClr>
              <a:buFont typeface="Arial"/>
              <a:buNone/>
              <a:defRPr/>
            </a:lvl8pPr>
            <a:lvl9pPr marL="3657600" indent="0" rtl="0">
              <a:buClr>
                <a:srgbClr val="888888"/>
              </a:buClr>
              <a:buFont typeface="Arial"/>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615950"/>
            <a:ext cx="8229600" cy="6921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04" name="Shape 104"/>
          <p:cNvSpPr txBox="1">
            <a:spLocks noGrp="1"/>
          </p:cNvSpPr>
          <p:nvPr>
            <p:ph type="body" idx="1"/>
          </p:nvPr>
        </p:nvSpPr>
        <p:spPr>
          <a:xfrm>
            <a:off x="457200" y="1535112"/>
            <a:ext cx="4040099" cy="639900"/>
          </a:xfrm>
          <a:prstGeom prst="rect">
            <a:avLst/>
          </a:prstGeom>
          <a:noFill/>
          <a:ln>
            <a:noFill/>
          </a:ln>
        </p:spPr>
        <p:txBody>
          <a:bodyPr lIns="91425" tIns="91425" rIns="91425" bIns="91425" anchor="b" anchorCtr="0"/>
          <a:lstStyle>
            <a:lvl1pPr marL="0" indent="0" rtl="0">
              <a:buFont typeface="Arial"/>
              <a:buNone/>
              <a:defRPr/>
            </a:lvl1pPr>
            <a:lvl2pPr marL="457200" indent="0" rtl="0">
              <a:buFont typeface="Arial"/>
              <a:buNone/>
              <a:defRPr/>
            </a:lvl2pPr>
            <a:lvl3pPr marL="914400" indent="0" rtl="0">
              <a:buFont typeface="Arial"/>
              <a:buNone/>
              <a:defRPr/>
            </a:lvl3pPr>
            <a:lvl4pPr marL="1371600" indent="0" rtl="0">
              <a:buFont typeface="Arial"/>
              <a:buNone/>
              <a:defRPr/>
            </a:lvl4pPr>
            <a:lvl5pPr marL="1828800" indent="0" rtl="0">
              <a:buFont typeface="Arial"/>
              <a:buNone/>
              <a:defRPr/>
            </a:lvl5pPr>
            <a:lvl6pPr marL="2286000" indent="0" rtl="0">
              <a:buFont typeface="Arial"/>
              <a:buNone/>
              <a:defRPr/>
            </a:lvl6pPr>
            <a:lvl7pPr marL="2743200" indent="0" rtl="0">
              <a:buFont typeface="Arial"/>
              <a:buNone/>
              <a:defRPr/>
            </a:lvl7pPr>
            <a:lvl8pPr marL="3200400" indent="0" rtl="0">
              <a:buFont typeface="Arial"/>
              <a:buNone/>
              <a:defRPr/>
            </a:lvl8pPr>
            <a:lvl9pPr marL="3657600" indent="0" rtl="0">
              <a:buFont typeface="Arial"/>
              <a:buNone/>
              <a:defRPr/>
            </a:lvl9pPr>
          </a:lstStyle>
          <a:p>
            <a:endParaRPr/>
          </a:p>
        </p:txBody>
      </p:sp>
      <p:sp>
        <p:nvSpPr>
          <p:cNvPr id="105" name="Shape 105"/>
          <p:cNvSpPr txBox="1">
            <a:spLocks noGrp="1"/>
          </p:cNvSpPr>
          <p:nvPr>
            <p:ph type="body" idx="2"/>
          </p:nvPr>
        </p:nvSpPr>
        <p:spPr>
          <a:xfrm>
            <a:off x="457200" y="2174875"/>
            <a:ext cx="4040099" cy="39513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06" name="Shape 106"/>
          <p:cNvSpPr txBox="1">
            <a:spLocks noGrp="1"/>
          </p:cNvSpPr>
          <p:nvPr>
            <p:ph type="body" idx="3"/>
          </p:nvPr>
        </p:nvSpPr>
        <p:spPr>
          <a:xfrm>
            <a:off x="4645025" y="1535112"/>
            <a:ext cx="4041900" cy="639900"/>
          </a:xfrm>
          <a:prstGeom prst="rect">
            <a:avLst/>
          </a:prstGeom>
          <a:noFill/>
          <a:ln>
            <a:noFill/>
          </a:ln>
        </p:spPr>
        <p:txBody>
          <a:bodyPr lIns="91425" tIns="91425" rIns="91425" bIns="91425" anchor="b" anchorCtr="0"/>
          <a:lstStyle>
            <a:lvl1pPr marL="0" indent="0" rtl="0">
              <a:buFont typeface="Arial"/>
              <a:buNone/>
              <a:defRPr/>
            </a:lvl1pPr>
            <a:lvl2pPr marL="457200" indent="0" rtl="0">
              <a:buFont typeface="Arial"/>
              <a:buNone/>
              <a:defRPr/>
            </a:lvl2pPr>
            <a:lvl3pPr marL="914400" indent="0" rtl="0">
              <a:buFont typeface="Arial"/>
              <a:buNone/>
              <a:defRPr/>
            </a:lvl3pPr>
            <a:lvl4pPr marL="1371600" indent="0" rtl="0">
              <a:buFont typeface="Arial"/>
              <a:buNone/>
              <a:defRPr/>
            </a:lvl4pPr>
            <a:lvl5pPr marL="1828800" indent="0" rtl="0">
              <a:buFont typeface="Arial"/>
              <a:buNone/>
              <a:defRPr/>
            </a:lvl5pPr>
            <a:lvl6pPr marL="2286000" indent="0" rtl="0">
              <a:buFont typeface="Arial"/>
              <a:buNone/>
              <a:defRPr/>
            </a:lvl6pPr>
            <a:lvl7pPr marL="2743200" indent="0" rtl="0">
              <a:buFont typeface="Arial"/>
              <a:buNone/>
              <a:defRPr/>
            </a:lvl7pPr>
            <a:lvl8pPr marL="3200400" indent="0" rtl="0">
              <a:buFont typeface="Arial"/>
              <a:buNone/>
              <a:defRPr/>
            </a:lvl8pPr>
            <a:lvl9pPr marL="3657600" indent="0" rtl="0">
              <a:buFont typeface="Arial"/>
              <a:buNone/>
              <a:defRPr/>
            </a:lvl9pPr>
          </a:lstStyle>
          <a:p>
            <a:endParaRPr/>
          </a:p>
        </p:txBody>
      </p:sp>
      <p:sp>
        <p:nvSpPr>
          <p:cNvPr id="107" name="Shape 107"/>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615950"/>
            <a:ext cx="8229600" cy="692148"/>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615950"/>
            <a:ext cx="8229600" cy="6921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0"/>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73050"/>
            <a:ext cx="3008399" cy="1161900"/>
          </a:xfrm>
          <a:prstGeom prst="rect">
            <a:avLst/>
          </a:prstGeom>
          <a:noFill/>
          <a:ln>
            <a:noFill/>
          </a:ln>
        </p:spPr>
        <p:txBody>
          <a:bodyPr lIns="91425" tIns="91425" rIns="91425" b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13" name="Shape 113"/>
          <p:cNvSpPr txBox="1">
            <a:spLocks noGrp="1"/>
          </p:cNvSpPr>
          <p:nvPr>
            <p:ph type="body" idx="1"/>
          </p:nvPr>
        </p:nvSpPr>
        <p:spPr>
          <a:xfrm>
            <a:off x="3575050" y="273050"/>
            <a:ext cx="5111699" cy="58529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14" name="Shape 114"/>
          <p:cNvSpPr txBox="1">
            <a:spLocks noGrp="1"/>
          </p:cNvSpPr>
          <p:nvPr>
            <p:ph type="body" idx="2"/>
          </p:nvPr>
        </p:nvSpPr>
        <p:spPr>
          <a:xfrm>
            <a:off x="457200" y="1435100"/>
            <a:ext cx="3008399" cy="4691099"/>
          </a:xfrm>
          <a:prstGeom prst="rect">
            <a:avLst/>
          </a:prstGeom>
          <a:noFill/>
          <a:ln>
            <a:noFill/>
          </a:ln>
        </p:spPr>
        <p:txBody>
          <a:bodyPr lIns="91425" tIns="91425" rIns="91425" bIns="91425" anchor="t" anchorCtr="0"/>
          <a:lstStyle>
            <a:lvl1pPr marL="0" indent="0" rtl="0">
              <a:buFont typeface="Arial"/>
              <a:buNone/>
              <a:defRPr/>
            </a:lvl1pPr>
            <a:lvl2pPr marL="457200" indent="0" rtl="0">
              <a:buFont typeface="Arial"/>
              <a:buNone/>
              <a:defRPr/>
            </a:lvl2pPr>
            <a:lvl3pPr marL="914400" indent="0" rtl="0">
              <a:buFont typeface="Arial"/>
              <a:buNone/>
              <a:defRPr/>
            </a:lvl3pPr>
            <a:lvl4pPr marL="1371600" indent="0" rtl="0">
              <a:buFont typeface="Arial"/>
              <a:buNone/>
              <a:defRPr/>
            </a:lvl4pPr>
            <a:lvl5pPr marL="1828800" indent="0" rtl="0">
              <a:buFont typeface="Arial"/>
              <a:buNone/>
              <a:defRPr/>
            </a:lvl5pPr>
            <a:lvl6pPr marL="2286000" indent="0" rtl="0">
              <a:buFont typeface="Arial"/>
              <a:buNone/>
              <a:defRPr/>
            </a:lvl6pPr>
            <a:lvl7pPr marL="2743200" indent="0" rtl="0">
              <a:buFont typeface="Arial"/>
              <a:buNone/>
              <a:defRPr/>
            </a:lvl7pPr>
            <a:lvl8pPr marL="3200400" indent="0" rtl="0">
              <a:buFont typeface="Arial"/>
              <a:buNone/>
              <a:defRPr/>
            </a:lvl8pPr>
            <a:lvl9pPr marL="3657600" indent="0" rtl="0">
              <a:buFont typeface="Arial"/>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1792288" y="4800600"/>
            <a:ext cx="5486399" cy="566699"/>
          </a:xfrm>
          <a:prstGeom prst="rect">
            <a:avLst/>
          </a:prstGeom>
          <a:noFill/>
          <a:ln>
            <a:noFill/>
          </a:ln>
        </p:spPr>
        <p:txBody>
          <a:bodyPr lIns="91425" tIns="91425" rIns="91425" b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17" name="Shape 117"/>
          <p:cNvSpPr>
            <a:spLocks noGrp="1"/>
          </p:cNvSpPr>
          <p:nvPr>
            <p:ph type="pic" idx="2"/>
          </p:nvPr>
        </p:nvSpPr>
        <p:spPr>
          <a:xfrm>
            <a:off x="1792288" y="612775"/>
            <a:ext cx="5486399" cy="4114800"/>
          </a:xfrm>
          <a:prstGeom prst="rect">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615950"/>
            <a:ext cx="8229600" cy="6921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20" name="Shape 120"/>
          <p:cNvSpPr txBox="1">
            <a:spLocks noGrp="1"/>
          </p:cNvSpPr>
          <p:nvPr>
            <p:ph type="body" idx="1"/>
          </p:nvPr>
        </p:nvSpPr>
        <p:spPr>
          <a:xfrm rot="5400000">
            <a:off x="2628899" y="-498475"/>
            <a:ext cx="3886200" cy="8229600"/>
          </a:xfrm>
          <a:prstGeom prst="rect">
            <a:avLst/>
          </a:prstGeom>
          <a:noFill/>
          <a:ln>
            <a:noFill/>
          </a:ln>
        </p:spPr>
        <p:txBody>
          <a:bodyPr lIns="91425" tIns="91425" rIns="91425" bIns="91425" anchor="t" anchorCtr="0"/>
          <a:lstStyle>
            <a:lvl1pPr marL="342900" indent="101600" algn="l" rtl="0">
              <a:spcBef>
                <a:spcPts val="560"/>
              </a:spcBef>
              <a:spcAft>
                <a:spcPts val="0"/>
              </a:spcAft>
              <a:buClr>
                <a:schemeClr val="dk1"/>
              </a:buClr>
              <a:buFont typeface="Arial"/>
              <a:buChar char="•"/>
              <a:defRPr/>
            </a:lvl1pPr>
            <a:lvl2pPr marL="742950" indent="133350" algn="l" rtl="0">
              <a:spcBef>
                <a:spcPts val="480"/>
              </a:spcBef>
              <a:spcAft>
                <a:spcPts val="0"/>
              </a:spcAft>
              <a:buClr>
                <a:schemeClr val="dk1"/>
              </a:buClr>
              <a:buFont typeface="Arial"/>
              <a:buChar char="–"/>
              <a:defRPr/>
            </a:lvl2pPr>
            <a:lvl3pPr marL="1143000" indent="165100" algn="l" rtl="0">
              <a:spcBef>
                <a:spcPts val="400"/>
              </a:spcBef>
              <a:spcAft>
                <a:spcPts val="0"/>
              </a:spcAft>
              <a:buClr>
                <a:schemeClr val="dk1"/>
              </a:buClr>
              <a:buFont typeface="Arial"/>
              <a:buChar char="•"/>
              <a:defRPr/>
            </a:lvl3pPr>
            <a:lvl4pPr marL="1600200" indent="152400" algn="l" rtl="0">
              <a:spcBef>
                <a:spcPts val="360"/>
              </a:spcBef>
              <a:spcAft>
                <a:spcPts val="0"/>
              </a:spcAft>
              <a:buClr>
                <a:schemeClr val="dk1"/>
              </a:buClr>
              <a:buFont typeface="Arial"/>
              <a:buChar char="–"/>
              <a:defRPr/>
            </a:lvl4pPr>
            <a:lvl5pPr marL="2057400" indent="139700" algn="l" rtl="0">
              <a:spcBef>
                <a:spcPts val="320"/>
              </a:spcBef>
              <a:spcAft>
                <a:spcPts val="0"/>
              </a:spcAft>
              <a:buClr>
                <a:schemeClr val="dk1"/>
              </a:buClr>
              <a:buFont typeface="Arial"/>
              <a:buChar char="»"/>
              <a:defRPr/>
            </a:lvl5pPr>
            <a:lvl6pPr marL="2514600" indent="165100" algn="l" rtl="0">
              <a:spcBef>
                <a:spcPts val="400"/>
              </a:spcBef>
              <a:buClr>
                <a:schemeClr val="dk1"/>
              </a:buClr>
              <a:buFont typeface="Arial"/>
              <a:buChar char="•"/>
              <a:defRPr/>
            </a:lvl6pPr>
            <a:lvl7pPr marL="2971800" indent="165100" algn="l" rtl="0">
              <a:spcBef>
                <a:spcPts val="400"/>
              </a:spcBef>
              <a:buClr>
                <a:schemeClr val="dk1"/>
              </a:buClr>
              <a:buFont typeface="Arial"/>
              <a:buChar char="•"/>
              <a:defRPr/>
            </a:lvl7pPr>
            <a:lvl8pPr marL="3429000" indent="165100" algn="l" rtl="0">
              <a:spcBef>
                <a:spcPts val="400"/>
              </a:spcBef>
              <a:buClr>
                <a:schemeClr val="dk1"/>
              </a:buClr>
              <a:buFont typeface="Arial"/>
              <a:buChar char="•"/>
              <a:defRPr/>
            </a:lvl8pPr>
            <a:lvl9pPr marL="3886200" indent="165100" algn="l" rtl="0">
              <a:spcBef>
                <a:spcPts val="400"/>
              </a:spcBef>
              <a:buClr>
                <a:schemeClr val="dk1"/>
              </a:buClr>
              <a:buFont typeface="Arial"/>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rot="5400000">
            <a:off x="4732347" y="2171687"/>
            <a:ext cx="5851500"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23" name="Shape 123"/>
          <p:cNvSpPr txBox="1">
            <a:spLocks noGrp="1"/>
          </p:cNvSpPr>
          <p:nvPr>
            <p:ph type="body" idx="1"/>
          </p:nvPr>
        </p:nvSpPr>
        <p:spPr>
          <a:xfrm rot="5400000">
            <a:off x="541346" y="190485"/>
            <a:ext cx="5851500" cy="6019799"/>
          </a:xfrm>
          <a:prstGeom prst="rect">
            <a:avLst/>
          </a:prstGeom>
          <a:noFill/>
          <a:ln>
            <a:noFill/>
          </a:ln>
        </p:spPr>
        <p:txBody>
          <a:bodyPr lIns="91425" tIns="91425" rIns="91425" bIns="91425" anchor="t" anchorCtr="0"/>
          <a:lstStyle>
            <a:lvl1pPr marL="342900" indent="101600" algn="l" rtl="0">
              <a:spcBef>
                <a:spcPts val="560"/>
              </a:spcBef>
              <a:spcAft>
                <a:spcPts val="0"/>
              </a:spcAft>
              <a:buClr>
                <a:schemeClr val="dk1"/>
              </a:buClr>
              <a:buFont typeface="Arial"/>
              <a:buChar char="•"/>
              <a:defRPr/>
            </a:lvl1pPr>
            <a:lvl2pPr marL="742950" indent="133350" algn="l" rtl="0">
              <a:spcBef>
                <a:spcPts val="480"/>
              </a:spcBef>
              <a:spcAft>
                <a:spcPts val="0"/>
              </a:spcAft>
              <a:buClr>
                <a:schemeClr val="dk1"/>
              </a:buClr>
              <a:buFont typeface="Arial"/>
              <a:buChar char="–"/>
              <a:defRPr/>
            </a:lvl2pPr>
            <a:lvl3pPr marL="1143000" indent="165100" algn="l" rtl="0">
              <a:spcBef>
                <a:spcPts val="400"/>
              </a:spcBef>
              <a:spcAft>
                <a:spcPts val="0"/>
              </a:spcAft>
              <a:buClr>
                <a:schemeClr val="dk1"/>
              </a:buClr>
              <a:buFont typeface="Arial"/>
              <a:buChar char="•"/>
              <a:defRPr/>
            </a:lvl3pPr>
            <a:lvl4pPr marL="1600200" indent="152400" algn="l" rtl="0">
              <a:spcBef>
                <a:spcPts val="360"/>
              </a:spcBef>
              <a:spcAft>
                <a:spcPts val="0"/>
              </a:spcAft>
              <a:buClr>
                <a:schemeClr val="dk1"/>
              </a:buClr>
              <a:buFont typeface="Arial"/>
              <a:buChar char="–"/>
              <a:defRPr/>
            </a:lvl4pPr>
            <a:lvl5pPr marL="2057400" indent="139700" algn="l" rtl="0">
              <a:spcBef>
                <a:spcPts val="320"/>
              </a:spcBef>
              <a:spcAft>
                <a:spcPts val="0"/>
              </a:spcAft>
              <a:buClr>
                <a:schemeClr val="dk1"/>
              </a:buClr>
              <a:buFont typeface="Arial"/>
              <a:buChar char="»"/>
              <a:defRPr/>
            </a:lvl5pPr>
            <a:lvl6pPr marL="2514600" indent="165100" algn="l" rtl="0">
              <a:spcBef>
                <a:spcPts val="400"/>
              </a:spcBef>
              <a:buClr>
                <a:schemeClr val="dk1"/>
              </a:buClr>
              <a:buFont typeface="Arial"/>
              <a:buChar char="•"/>
              <a:defRPr/>
            </a:lvl6pPr>
            <a:lvl7pPr marL="2971800" indent="165100" algn="l" rtl="0">
              <a:spcBef>
                <a:spcPts val="400"/>
              </a:spcBef>
              <a:buClr>
                <a:schemeClr val="dk1"/>
              </a:buClr>
              <a:buFont typeface="Arial"/>
              <a:buChar char="•"/>
              <a:defRPr/>
            </a:lvl7pPr>
            <a:lvl8pPr marL="3429000" indent="165100" algn="l" rtl="0">
              <a:spcBef>
                <a:spcPts val="400"/>
              </a:spcBef>
              <a:buClr>
                <a:schemeClr val="dk1"/>
              </a:buClr>
              <a:buFont typeface="Arial"/>
              <a:buChar char="•"/>
              <a:defRPr/>
            </a:lvl8pPr>
            <a:lvl9pPr marL="3886200" indent="165100" algn="l" rtl="0">
              <a:spcBef>
                <a:spcPts val="400"/>
              </a:spcBef>
              <a:buClr>
                <a:schemeClr val="dk1"/>
              </a:buClr>
              <a:buFont typeface="Arial"/>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1" name="Shape 21"/>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888888"/>
              </a:buClr>
              <a:buFont typeface="Arial"/>
              <a:buNone/>
              <a:defRPr/>
            </a:lvl1pPr>
            <a:lvl2pPr marL="457200" indent="0" rtl="0">
              <a:buClr>
                <a:srgbClr val="888888"/>
              </a:buClr>
              <a:buFont typeface="Arial"/>
              <a:buNone/>
              <a:defRPr/>
            </a:lvl2pPr>
            <a:lvl3pPr marL="914400" indent="0" rtl="0">
              <a:buClr>
                <a:srgbClr val="888888"/>
              </a:buClr>
              <a:buFont typeface="Arial"/>
              <a:buNone/>
              <a:defRPr/>
            </a:lvl3pPr>
            <a:lvl4pPr marL="1371600" indent="0" rtl="0">
              <a:buClr>
                <a:srgbClr val="888888"/>
              </a:buClr>
              <a:buFont typeface="Arial"/>
              <a:buNone/>
              <a:defRPr/>
            </a:lvl4pPr>
            <a:lvl5pPr marL="1828800" indent="0" rtl="0">
              <a:buClr>
                <a:srgbClr val="888888"/>
              </a:buClr>
              <a:buFont typeface="Arial"/>
              <a:buNone/>
              <a:defRPr/>
            </a:lvl5pPr>
            <a:lvl6pPr marL="2286000" indent="0" rtl="0">
              <a:buClr>
                <a:srgbClr val="888888"/>
              </a:buClr>
              <a:buFont typeface="Arial"/>
              <a:buNone/>
              <a:defRPr/>
            </a:lvl6pPr>
            <a:lvl7pPr marL="2743200" indent="0" rtl="0">
              <a:buClr>
                <a:srgbClr val="888888"/>
              </a:buClr>
              <a:buFont typeface="Arial"/>
              <a:buNone/>
              <a:defRPr/>
            </a:lvl7pPr>
            <a:lvl8pPr marL="3200400" indent="0" rtl="0">
              <a:buClr>
                <a:srgbClr val="888888"/>
              </a:buClr>
              <a:buFont typeface="Arial"/>
              <a:buNone/>
              <a:defRPr/>
            </a:lvl8pPr>
            <a:lvl9pPr marL="3657600" indent="0" rtl="0">
              <a:buClr>
                <a:srgbClr val="888888"/>
              </a:buClr>
              <a:buFont typeface="Arial"/>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615950"/>
            <a:ext cx="8229600" cy="692148"/>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4" name="Shape 24"/>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Arial"/>
              <a:buNone/>
              <a:defRPr/>
            </a:lvl1pPr>
            <a:lvl2pPr marL="457200" indent="0" rtl="0">
              <a:buFont typeface="Arial"/>
              <a:buNone/>
              <a:defRPr/>
            </a:lvl2pPr>
            <a:lvl3pPr marL="914400" indent="0" rtl="0">
              <a:buFont typeface="Arial"/>
              <a:buNone/>
              <a:defRPr/>
            </a:lvl3pPr>
            <a:lvl4pPr marL="1371600" indent="0" rtl="0">
              <a:buFont typeface="Arial"/>
              <a:buNone/>
              <a:defRPr/>
            </a:lvl4pPr>
            <a:lvl5pPr marL="1828800" indent="0" rtl="0">
              <a:buFont typeface="Arial"/>
              <a:buNone/>
              <a:defRPr/>
            </a:lvl5pPr>
            <a:lvl6pPr marL="2286000" indent="0" rtl="0">
              <a:buFont typeface="Arial"/>
              <a:buNone/>
              <a:defRPr/>
            </a:lvl6pPr>
            <a:lvl7pPr marL="2743200" indent="0" rtl="0">
              <a:buFont typeface="Arial"/>
              <a:buNone/>
              <a:defRPr/>
            </a:lvl7pPr>
            <a:lvl8pPr marL="3200400" indent="0" rtl="0">
              <a:buFont typeface="Arial"/>
              <a:buNone/>
              <a:defRPr/>
            </a:lvl8pPr>
            <a:lvl9pPr marL="3657600" indent="0" rtl="0">
              <a:buFont typeface="Arial"/>
              <a:buNone/>
              <a:defRPr/>
            </a:lvl9pPr>
          </a:lstStyle>
          <a:p>
            <a:endParaRPr/>
          </a:p>
        </p:txBody>
      </p:sp>
      <p:sp>
        <p:nvSpPr>
          <p:cNvPr id="25" name="Shape 25"/>
          <p:cNvSpPr txBox="1">
            <a:spLocks noGrp="1"/>
          </p:cNvSpPr>
          <p:nvPr>
            <p:ph type="body" idx="2"/>
          </p:nvPr>
        </p:nvSpPr>
        <p:spPr>
          <a:xfrm>
            <a:off x="457200" y="2174875"/>
            <a:ext cx="4040187" cy="3951285"/>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6" name="Shape 26"/>
          <p:cNvSpPr txBox="1">
            <a:spLocks noGrp="1"/>
          </p:cNvSpPr>
          <p:nvPr>
            <p:ph type="body" idx="3"/>
          </p:nvPr>
        </p:nvSpPr>
        <p:spPr>
          <a:xfrm>
            <a:off x="4645025" y="1535112"/>
            <a:ext cx="4041772" cy="639762"/>
          </a:xfrm>
          <a:prstGeom prst="rect">
            <a:avLst/>
          </a:prstGeom>
          <a:noFill/>
          <a:ln>
            <a:noFill/>
          </a:ln>
        </p:spPr>
        <p:txBody>
          <a:bodyPr lIns="91425" tIns="91425" rIns="91425" bIns="91425" anchor="b" anchorCtr="0"/>
          <a:lstStyle>
            <a:lvl1pPr marL="0" indent="0" rtl="0">
              <a:buFont typeface="Arial"/>
              <a:buNone/>
              <a:defRPr/>
            </a:lvl1pPr>
            <a:lvl2pPr marL="457200" indent="0" rtl="0">
              <a:buFont typeface="Arial"/>
              <a:buNone/>
              <a:defRPr/>
            </a:lvl2pPr>
            <a:lvl3pPr marL="914400" indent="0" rtl="0">
              <a:buFont typeface="Arial"/>
              <a:buNone/>
              <a:defRPr/>
            </a:lvl3pPr>
            <a:lvl4pPr marL="1371600" indent="0" rtl="0">
              <a:buFont typeface="Arial"/>
              <a:buNone/>
              <a:defRPr/>
            </a:lvl4pPr>
            <a:lvl5pPr marL="1828800" indent="0" rtl="0">
              <a:buFont typeface="Arial"/>
              <a:buNone/>
              <a:defRPr/>
            </a:lvl5pPr>
            <a:lvl6pPr marL="2286000" indent="0" rtl="0">
              <a:buFont typeface="Arial"/>
              <a:buNone/>
              <a:defRPr/>
            </a:lvl6pPr>
            <a:lvl7pPr marL="2743200" indent="0" rtl="0">
              <a:buFont typeface="Arial"/>
              <a:buNone/>
              <a:defRPr/>
            </a:lvl7pPr>
            <a:lvl8pPr marL="3200400" indent="0" rtl="0">
              <a:buFont typeface="Arial"/>
              <a:buNone/>
              <a:defRPr/>
            </a:lvl8pPr>
            <a:lvl9pPr marL="3657600" indent="0" rtl="0">
              <a:buFont typeface="Arial"/>
              <a:buNone/>
              <a:defRPr/>
            </a:lvl9pPr>
          </a:lstStyle>
          <a:p>
            <a:endParaRPr/>
          </a:p>
        </p:txBody>
      </p:sp>
      <p:sp>
        <p:nvSpPr>
          <p:cNvPr id="27" name="Shape 27"/>
          <p:cNvSpPr txBox="1">
            <a:spLocks noGrp="1"/>
          </p:cNvSpPr>
          <p:nvPr>
            <p:ph type="body" idx="4"/>
          </p:nvPr>
        </p:nvSpPr>
        <p:spPr>
          <a:xfrm>
            <a:off x="4645025" y="2174875"/>
            <a:ext cx="4041772" cy="3951285"/>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615950"/>
            <a:ext cx="8229600" cy="692148"/>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3" name="Shape 33"/>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4" name="Shape 3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Arial"/>
              <a:buNone/>
              <a:defRPr/>
            </a:lvl1pPr>
            <a:lvl2pPr marL="457200" indent="0" rtl="0">
              <a:buFont typeface="Arial"/>
              <a:buNone/>
              <a:defRPr/>
            </a:lvl2pPr>
            <a:lvl3pPr marL="914400" indent="0" rtl="0">
              <a:buFont typeface="Arial"/>
              <a:buNone/>
              <a:defRPr/>
            </a:lvl3pPr>
            <a:lvl4pPr marL="1371600" indent="0" rtl="0">
              <a:buFont typeface="Arial"/>
              <a:buNone/>
              <a:defRPr/>
            </a:lvl4pPr>
            <a:lvl5pPr marL="1828800" indent="0" rtl="0">
              <a:buFont typeface="Arial"/>
              <a:buNone/>
              <a:defRPr/>
            </a:lvl5pPr>
            <a:lvl6pPr marL="2286000" indent="0" rtl="0">
              <a:buFont typeface="Arial"/>
              <a:buNone/>
              <a:defRPr/>
            </a:lvl6pPr>
            <a:lvl7pPr marL="2743200" indent="0" rtl="0">
              <a:buFont typeface="Arial"/>
              <a:buNone/>
              <a:defRPr/>
            </a:lvl7pPr>
            <a:lvl8pPr marL="3200400" indent="0" rtl="0">
              <a:buFont typeface="Arial"/>
              <a:buNone/>
              <a:defRPr/>
            </a:lvl8pPr>
            <a:lvl9pPr marL="3657600" indent="0" rtl="0">
              <a:buFont typeface="Arial"/>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7" name="Shape 37"/>
          <p:cNvSpPr>
            <a:spLocks noGrp="1"/>
          </p:cNvSpPr>
          <p:nvPr>
            <p:ph type="pic" idx="2"/>
          </p:nvPr>
        </p:nvSpPr>
        <p:spPr>
          <a:xfrm>
            <a:off x="1792288" y="612775"/>
            <a:ext cx="5486399" cy="41148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615950"/>
            <a:ext cx="8229600" cy="692148"/>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0" marR="0" indent="0" algn="ctr" rtl="0">
              <a:lnSpc>
                <a:spcPct val="100000"/>
              </a:lnSpc>
              <a:spcBef>
                <a:spcPts val="0"/>
              </a:spcBef>
              <a:spcAft>
                <a:spcPts val="0"/>
              </a:spcAft>
              <a:buClr>
                <a:srgbClr val="000000"/>
              </a:buClr>
              <a:buFont typeface="Arial"/>
              <a:buNone/>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0" name="Shape 10"/>
          <p:cNvSpPr txBox="1">
            <a:spLocks noGrp="1"/>
          </p:cNvSpPr>
          <p:nvPr>
            <p:ph type="body" idx="1"/>
          </p:nvPr>
        </p:nvSpPr>
        <p:spPr>
          <a:xfrm>
            <a:off x="457200" y="1673225"/>
            <a:ext cx="8229600" cy="3886200"/>
          </a:xfrm>
          <a:prstGeom prst="rect">
            <a:avLst/>
          </a:prstGeom>
          <a:noFill/>
          <a:ln>
            <a:noFill/>
          </a:ln>
        </p:spPr>
        <p:txBody>
          <a:bodyPr lIns="91425" tIns="91425" rIns="91425" bIns="91425" anchor="t" anchorCtr="0"/>
          <a:lstStyle>
            <a:lvl1pPr marL="342900" marR="0" indent="101600" algn="l" rtl="0">
              <a:lnSpc>
                <a:spcPct val="100000"/>
              </a:lnSpc>
              <a:spcBef>
                <a:spcPts val="560"/>
              </a:spcBef>
              <a:spcAft>
                <a:spcPts val="0"/>
              </a:spcAft>
              <a:buClr>
                <a:schemeClr val="dk1"/>
              </a:buClr>
              <a:buFont typeface="Arial"/>
              <a:buChar char="•"/>
              <a:defRPr/>
            </a:lvl1pPr>
            <a:lvl2pPr marL="742950" marR="0" indent="133350" algn="l" rtl="0">
              <a:lnSpc>
                <a:spcPct val="100000"/>
              </a:lnSpc>
              <a:spcBef>
                <a:spcPts val="480"/>
              </a:spcBef>
              <a:spcAft>
                <a:spcPts val="0"/>
              </a:spcAft>
              <a:buClr>
                <a:schemeClr val="dk1"/>
              </a:buClr>
              <a:buFont typeface="Arial"/>
              <a:buChar char="–"/>
              <a:defRPr/>
            </a:lvl2pPr>
            <a:lvl3pPr marL="1143000" marR="0" indent="165100" algn="l" rtl="0">
              <a:lnSpc>
                <a:spcPct val="100000"/>
              </a:lnSpc>
              <a:spcBef>
                <a:spcPts val="400"/>
              </a:spcBef>
              <a:spcAft>
                <a:spcPts val="0"/>
              </a:spcAft>
              <a:buClr>
                <a:schemeClr val="dk1"/>
              </a:buClr>
              <a:buFont typeface="Arial"/>
              <a:buChar char="•"/>
              <a:defRPr/>
            </a:lvl3pPr>
            <a:lvl4pPr marL="1600200" marR="0" indent="152400" algn="l" rtl="0">
              <a:lnSpc>
                <a:spcPct val="100000"/>
              </a:lnSpc>
              <a:spcBef>
                <a:spcPts val="360"/>
              </a:spcBef>
              <a:spcAft>
                <a:spcPts val="0"/>
              </a:spcAft>
              <a:buClr>
                <a:schemeClr val="dk1"/>
              </a:buClr>
              <a:buFont typeface="Arial"/>
              <a:buChar char="–"/>
              <a:defRPr/>
            </a:lvl4pPr>
            <a:lvl5pPr marL="2057400" marR="0" indent="139700" algn="l" rtl="0">
              <a:lnSpc>
                <a:spcPct val="100000"/>
              </a:lnSpc>
              <a:spcBef>
                <a:spcPts val="320"/>
              </a:spcBef>
              <a:spcAft>
                <a:spcPts val="0"/>
              </a:spcAft>
              <a:buClr>
                <a:schemeClr val="dk1"/>
              </a:buClr>
              <a:buFont typeface="Arial"/>
              <a:buChar char="»"/>
              <a:defRPr/>
            </a:lvl5pPr>
            <a:lvl6pPr marL="2514600" marR="0" indent="165100" algn="l" rtl="0">
              <a:lnSpc>
                <a:spcPct val="100000"/>
              </a:lnSpc>
              <a:spcBef>
                <a:spcPts val="400"/>
              </a:spcBef>
              <a:spcAft>
                <a:spcPts val="0"/>
              </a:spcAft>
              <a:buClr>
                <a:schemeClr val="dk1"/>
              </a:buClr>
              <a:buFont typeface="Arial"/>
              <a:buChar char="•"/>
              <a:defRPr/>
            </a:lvl6pPr>
            <a:lvl7pPr marL="2971800" marR="0" indent="165100" algn="l" rtl="0">
              <a:lnSpc>
                <a:spcPct val="100000"/>
              </a:lnSpc>
              <a:spcBef>
                <a:spcPts val="400"/>
              </a:spcBef>
              <a:spcAft>
                <a:spcPts val="0"/>
              </a:spcAft>
              <a:buClr>
                <a:schemeClr val="dk1"/>
              </a:buClr>
              <a:buFont typeface="Arial"/>
              <a:buChar char="•"/>
              <a:defRPr/>
            </a:lvl7pPr>
            <a:lvl8pPr marL="3429000" marR="0" indent="165100" algn="l" rtl="0">
              <a:lnSpc>
                <a:spcPct val="100000"/>
              </a:lnSpc>
              <a:spcBef>
                <a:spcPts val="400"/>
              </a:spcBef>
              <a:spcAft>
                <a:spcPts val="0"/>
              </a:spcAft>
              <a:buClr>
                <a:schemeClr val="dk1"/>
              </a:buClr>
              <a:buFont typeface="Arial"/>
              <a:buChar char="•"/>
              <a:defRPr/>
            </a:lvl8pPr>
            <a:lvl9pPr marL="3886200" marR="0" indent="165100" algn="l" rtl="0">
              <a:lnSpc>
                <a:spcPct val="100000"/>
              </a:lnSpc>
              <a:spcBef>
                <a:spcPts val="400"/>
              </a:spcBef>
              <a:spcAft>
                <a:spcPts val="0"/>
              </a:spcAft>
              <a:buClr>
                <a:schemeClr val="dk1"/>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615950"/>
            <a:ext cx="8229600" cy="692148"/>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0" marR="0" indent="0" algn="ctr" rtl="0">
              <a:lnSpc>
                <a:spcPct val="100000"/>
              </a:lnSpc>
              <a:spcBef>
                <a:spcPts val="0"/>
              </a:spcBef>
              <a:spcAft>
                <a:spcPts val="0"/>
              </a:spcAft>
              <a:buClr>
                <a:srgbClr val="000000"/>
              </a:buClr>
              <a:buFont typeface="Arial"/>
              <a:buNone/>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50" name="Shape 50"/>
          <p:cNvSpPr txBox="1">
            <a:spLocks noGrp="1"/>
          </p:cNvSpPr>
          <p:nvPr>
            <p:ph type="body" idx="1"/>
          </p:nvPr>
        </p:nvSpPr>
        <p:spPr>
          <a:xfrm>
            <a:off x="457200" y="1673225"/>
            <a:ext cx="8229600" cy="3886200"/>
          </a:xfrm>
          <a:prstGeom prst="rect">
            <a:avLst/>
          </a:prstGeom>
          <a:noFill/>
          <a:ln>
            <a:noFill/>
          </a:ln>
        </p:spPr>
        <p:txBody>
          <a:bodyPr lIns="91425" tIns="91425" rIns="91425" bIns="91425" anchor="t" anchorCtr="0"/>
          <a:lstStyle>
            <a:lvl1pPr marL="342900" marR="0" indent="12700" algn="l" rtl="0">
              <a:lnSpc>
                <a:spcPct val="100000"/>
              </a:lnSpc>
              <a:spcBef>
                <a:spcPts val="560"/>
              </a:spcBef>
              <a:spcAft>
                <a:spcPts val="0"/>
              </a:spcAft>
              <a:buClr>
                <a:schemeClr val="dk1"/>
              </a:buClr>
              <a:buFont typeface="Arial"/>
              <a:buChar char="•"/>
              <a:defRPr/>
            </a:lvl1pPr>
            <a:lvl2pPr marL="742950" marR="0" indent="44450" algn="l" rtl="0">
              <a:lnSpc>
                <a:spcPct val="100000"/>
              </a:lnSpc>
              <a:spcBef>
                <a:spcPts val="480"/>
              </a:spcBef>
              <a:spcAft>
                <a:spcPts val="0"/>
              </a:spcAft>
              <a:buClr>
                <a:schemeClr val="dk1"/>
              </a:buClr>
              <a:buFont typeface="Arial"/>
              <a:buChar char="–"/>
              <a:defRPr/>
            </a:lvl2pPr>
            <a:lvl3pPr marL="1143000" marR="0" indent="76200" algn="l" rtl="0">
              <a:lnSpc>
                <a:spcPct val="100000"/>
              </a:lnSpc>
              <a:spcBef>
                <a:spcPts val="400"/>
              </a:spcBef>
              <a:spcAft>
                <a:spcPts val="0"/>
              </a:spcAft>
              <a:buClr>
                <a:schemeClr val="dk1"/>
              </a:buClr>
              <a:buFont typeface="Arial"/>
              <a:buChar char="•"/>
              <a:defRPr/>
            </a:lvl3pPr>
            <a:lvl4pPr marL="1600200" marR="0" indent="63500" algn="l" rtl="0">
              <a:lnSpc>
                <a:spcPct val="100000"/>
              </a:lnSpc>
              <a:spcBef>
                <a:spcPts val="360"/>
              </a:spcBef>
              <a:spcAft>
                <a:spcPts val="0"/>
              </a:spcAft>
              <a:buClr>
                <a:schemeClr val="dk1"/>
              </a:buClr>
              <a:buFont typeface="Arial"/>
              <a:buChar char="–"/>
              <a:defRPr/>
            </a:lvl4pPr>
            <a:lvl5pPr marL="2057400" marR="0" indent="50800" algn="l" rtl="0">
              <a:lnSpc>
                <a:spcPct val="100000"/>
              </a:lnSpc>
              <a:spcBef>
                <a:spcPts val="320"/>
              </a:spcBef>
              <a:spcAft>
                <a:spcPts val="0"/>
              </a:spcAft>
              <a:buClr>
                <a:schemeClr val="dk1"/>
              </a:buClr>
              <a:buFont typeface="Arial"/>
              <a:buChar char="»"/>
              <a:defRPr/>
            </a:lvl5pPr>
            <a:lvl6pPr marL="2514600" marR="0" indent="76200" algn="l" rtl="0">
              <a:lnSpc>
                <a:spcPct val="100000"/>
              </a:lnSpc>
              <a:spcBef>
                <a:spcPts val="400"/>
              </a:spcBef>
              <a:spcAft>
                <a:spcPts val="0"/>
              </a:spcAft>
              <a:buClr>
                <a:schemeClr val="dk1"/>
              </a:buClr>
              <a:buFont typeface="Arial"/>
              <a:buChar char="•"/>
              <a:defRPr/>
            </a:lvl6pPr>
            <a:lvl7pPr marL="2971800" marR="0" indent="76200" algn="l" rtl="0">
              <a:lnSpc>
                <a:spcPct val="100000"/>
              </a:lnSpc>
              <a:spcBef>
                <a:spcPts val="400"/>
              </a:spcBef>
              <a:spcAft>
                <a:spcPts val="0"/>
              </a:spcAft>
              <a:buClr>
                <a:schemeClr val="dk1"/>
              </a:buClr>
              <a:buFont typeface="Arial"/>
              <a:buChar char="•"/>
              <a:defRPr/>
            </a:lvl7pPr>
            <a:lvl8pPr marL="3429000" marR="0" indent="76200" algn="l" rtl="0">
              <a:lnSpc>
                <a:spcPct val="100000"/>
              </a:lnSpc>
              <a:spcBef>
                <a:spcPts val="400"/>
              </a:spcBef>
              <a:spcAft>
                <a:spcPts val="0"/>
              </a:spcAft>
              <a:buClr>
                <a:schemeClr val="dk1"/>
              </a:buClr>
              <a:buFont typeface="Arial"/>
              <a:buChar char="•"/>
              <a:defRPr/>
            </a:lvl8pPr>
            <a:lvl9pPr marL="3886200" marR="0" indent="76200" algn="l" rtl="0">
              <a:lnSpc>
                <a:spcPct val="100000"/>
              </a:lnSpc>
              <a:spcBef>
                <a:spcPts val="400"/>
              </a:spcBef>
              <a:spcAft>
                <a:spcPts val="0"/>
              </a:spcAft>
              <a:buClr>
                <a:schemeClr val="dk1"/>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615950"/>
            <a:ext cx="8229600" cy="6921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0" marR="0" indent="0" algn="ctr" rtl="0">
              <a:lnSpc>
                <a:spcPct val="100000"/>
              </a:lnSpc>
              <a:spcBef>
                <a:spcPts val="0"/>
              </a:spcBef>
              <a:spcAft>
                <a:spcPts val="0"/>
              </a:spcAft>
              <a:buClr>
                <a:srgbClr val="000000"/>
              </a:buClr>
              <a:buFont typeface="Arial"/>
              <a:buNone/>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90" name="Shape 90"/>
          <p:cNvSpPr txBox="1">
            <a:spLocks noGrp="1"/>
          </p:cNvSpPr>
          <p:nvPr>
            <p:ph type="body" idx="1"/>
          </p:nvPr>
        </p:nvSpPr>
        <p:spPr>
          <a:xfrm>
            <a:off x="457200" y="1673225"/>
            <a:ext cx="8229600" cy="3886200"/>
          </a:xfrm>
          <a:prstGeom prst="rect">
            <a:avLst/>
          </a:prstGeom>
          <a:noFill/>
          <a:ln>
            <a:noFill/>
          </a:ln>
        </p:spPr>
        <p:txBody>
          <a:bodyPr lIns="91425" tIns="91425" rIns="91425" bIns="91425" anchor="t" anchorCtr="0"/>
          <a:lstStyle>
            <a:lvl1pPr marL="342900" marR="0" indent="101600" algn="l" rtl="0">
              <a:lnSpc>
                <a:spcPct val="100000"/>
              </a:lnSpc>
              <a:spcBef>
                <a:spcPts val="560"/>
              </a:spcBef>
              <a:spcAft>
                <a:spcPts val="0"/>
              </a:spcAft>
              <a:buClr>
                <a:schemeClr val="dk1"/>
              </a:buClr>
              <a:buFont typeface="Arial"/>
              <a:buChar char="•"/>
              <a:defRPr/>
            </a:lvl1pPr>
            <a:lvl2pPr marL="742950" marR="0" indent="133350" algn="l" rtl="0">
              <a:lnSpc>
                <a:spcPct val="100000"/>
              </a:lnSpc>
              <a:spcBef>
                <a:spcPts val="480"/>
              </a:spcBef>
              <a:spcAft>
                <a:spcPts val="0"/>
              </a:spcAft>
              <a:buClr>
                <a:schemeClr val="dk1"/>
              </a:buClr>
              <a:buFont typeface="Arial"/>
              <a:buChar char="–"/>
              <a:defRPr/>
            </a:lvl2pPr>
            <a:lvl3pPr marL="1143000" marR="0" indent="165100" algn="l" rtl="0">
              <a:lnSpc>
                <a:spcPct val="100000"/>
              </a:lnSpc>
              <a:spcBef>
                <a:spcPts val="400"/>
              </a:spcBef>
              <a:spcAft>
                <a:spcPts val="0"/>
              </a:spcAft>
              <a:buClr>
                <a:schemeClr val="dk1"/>
              </a:buClr>
              <a:buFont typeface="Arial"/>
              <a:buChar char="•"/>
              <a:defRPr/>
            </a:lvl3pPr>
            <a:lvl4pPr marL="1600200" marR="0" indent="152400" algn="l" rtl="0">
              <a:lnSpc>
                <a:spcPct val="100000"/>
              </a:lnSpc>
              <a:spcBef>
                <a:spcPts val="360"/>
              </a:spcBef>
              <a:spcAft>
                <a:spcPts val="0"/>
              </a:spcAft>
              <a:buClr>
                <a:schemeClr val="dk1"/>
              </a:buClr>
              <a:buFont typeface="Arial"/>
              <a:buChar char="–"/>
              <a:defRPr/>
            </a:lvl4pPr>
            <a:lvl5pPr marL="2057400" marR="0" indent="139700" algn="l" rtl="0">
              <a:lnSpc>
                <a:spcPct val="100000"/>
              </a:lnSpc>
              <a:spcBef>
                <a:spcPts val="320"/>
              </a:spcBef>
              <a:spcAft>
                <a:spcPts val="0"/>
              </a:spcAft>
              <a:buClr>
                <a:schemeClr val="dk1"/>
              </a:buClr>
              <a:buFont typeface="Arial"/>
              <a:buChar char="»"/>
              <a:defRPr/>
            </a:lvl5pPr>
            <a:lvl6pPr marL="2514600" marR="0" indent="165100" algn="l" rtl="0">
              <a:lnSpc>
                <a:spcPct val="100000"/>
              </a:lnSpc>
              <a:spcBef>
                <a:spcPts val="400"/>
              </a:spcBef>
              <a:spcAft>
                <a:spcPts val="0"/>
              </a:spcAft>
              <a:buClr>
                <a:schemeClr val="dk1"/>
              </a:buClr>
              <a:buFont typeface="Arial"/>
              <a:buChar char="•"/>
              <a:defRPr/>
            </a:lvl6pPr>
            <a:lvl7pPr marL="2971800" marR="0" indent="165100" algn="l" rtl="0">
              <a:lnSpc>
                <a:spcPct val="100000"/>
              </a:lnSpc>
              <a:spcBef>
                <a:spcPts val="400"/>
              </a:spcBef>
              <a:spcAft>
                <a:spcPts val="0"/>
              </a:spcAft>
              <a:buClr>
                <a:schemeClr val="dk1"/>
              </a:buClr>
              <a:buFont typeface="Arial"/>
              <a:buChar char="•"/>
              <a:defRPr/>
            </a:lvl7pPr>
            <a:lvl8pPr marL="3429000" marR="0" indent="165100" algn="l" rtl="0">
              <a:lnSpc>
                <a:spcPct val="100000"/>
              </a:lnSpc>
              <a:spcBef>
                <a:spcPts val="400"/>
              </a:spcBef>
              <a:spcAft>
                <a:spcPts val="0"/>
              </a:spcAft>
              <a:buClr>
                <a:schemeClr val="dk1"/>
              </a:buClr>
              <a:buFont typeface="Arial"/>
              <a:buChar char="•"/>
              <a:defRPr/>
            </a:lvl8pPr>
            <a:lvl9pPr marL="3886200" marR="0" indent="165100" algn="l" rtl="0">
              <a:lnSpc>
                <a:spcPct val="100000"/>
              </a:lnSpc>
              <a:spcBef>
                <a:spcPts val="400"/>
              </a:spcBef>
              <a:spcAft>
                <a:spcPts val="0"/>
              </a:spcAft>
              <a:buClr>
                <a:schemeClr val="dk1"/>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hyperlink" Target="http://ehrintelligence.com/2013/12/31/humana-begins-remote-monitoring-telehealth-pilot/" TargetMode="External"/><Relationship Id="rId3" Type="http://schemas.openxmlformats.org/officeDocument/2006/relationships/hyperlink" Target="https://www.apa.org/monitor/2011/06/telehealth.aspx" TargetMode="External"/><Relationship Id="rId7" Type="http://schemas.openxmlformats.org/officeDocument/2006/relationships/hyperlink" Target="http://ehrintelligence.com/2013/05/13/mu-for-mhealth-why-telemedicine-should-get-better-faster/" TargetMode="External"/><Relationship Id="rId2" Type="http://schemas.openxmlformats.org/officeDocument/2006/relationships/notesSlide" Target="../notesSlides/notesSlide44.xml"/><Relationship Id="rId1" Type="http://schemas.openxmlformats.org/officeDocument/2006/relationships/slideLayout" Target="../slideLayouts/slideLayout26.xml"/><Relationship Id="rId6" Type="http://schemas.openxmlformats.org/officeDocument/2006/relationships/hyperlink" Target="http://www.ncmedboard.org/licensing/license_application/category/special_purpose_license_special_permit" TargetMode="External"/><Relationship Id="rId5" Type="http://schemas.openxmlformats.org/officeDocument/2006/relationships/hyperlink" Target="http://www.amdtelemedicine.com/telemedicine-resources/reimbursement.html" TargetMode="External"/><Relationship Id="rId4" Type="http://schemas.openxmlformats.org/officeDocument/2006/relationships/hyperlink" Target="http://www.allscripts.com/en/solutions/why-allscripts.html"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medicalpracticeinsider.com/news/2014-physician-fee-schedule-gives-boost-telehealth" TargetMode="External"/><Relationship Id="rId2" Type="http://schemas.openxmlformats.org/officeDocument/2006/relationships/notesSlide" Target="../notesSlides/notesSlide45.xml"/><Relationship Id="rId1" Type="http://schemas.openxmlformats.org/officeDocument/2006/relationships/slideLayout" Target="../slideLayouts/slideLayout26.xml"/><Relationship Id="rId6" Type="http://schemas.openxmlformats.org/officeDocument/2006/relationships/hyperlink" Target="http://www.cisco.com/c/dam/en/us/td/docs/solutions/Verticals/Healthcare/HealthPresence/Version_2_5/V2_5_Solution_Design/CHP2_5_Solution_Design_Guide.pdf" TargetMode="External"/><Relationship Id="rId5" Type="http://schemas.openxmlformats.org/officeDocument/2006/relationships/hyperlink" Target="http://www.cisco.com/web/strategy/docs/healthcare/C67-721625-00_healthpresence_2.5_q_a.pdf" TargetMode="External"/><Relationship Id="rId4" Type="http://schemas.openxmlformats.org/officeDocument/2006/relationships/hyperlink" Target="http://newsroom.cisco.com/release/1128798"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otGdoJ9dVJc" TargetMode="External"/><Relationship Id="rId7" Type="http://schemas.openxmlformats.org/officeDocument/2006/relationships/hyperlink" Target="http://www.hospitalemrandehr.com/tag/epic-telemedicine/" TargetMode="External"/><Relationship Id="rId2" Type="http://schemas.openxmlformats.org/officeDocument/2006/relationships/notesSlide" Target="../notesSlides/notesSlide46.xml"/><Relationship Id="rId1" Type="http://schemas.openxmlformats.org/officeDocument/2006/relationships/slideLayout" Target="../slideLayouts/slideLayout26.xml"/><Relationship Id="rId6" Type="http://schemas.openxmlformats.org/officeDocument/2006/relationships/hyperlink" Target="http://www.epic.com/about-index.php" TargetMode="External"/><Relationship Id="rId5" Type="http://schemas.openxmlformats.org/officeDocument/2006/relationships/hyperlink" Target="http://www.healthit.gov/providers-professionals/meaningful-use-definition-objectives" TargetMode="External"/><Relationship Id="rId4" Type="http://schemas.openxmlformats.org/officeDocument/2006/relationships/hyperlink" Target="http://searchhealthit.techtarget.com/news/2240185137/EHR-interoperability-issues-plague-some-telemedicine-providers"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healthcareitnews.com/news/telehealth-and-allscripts-ehr-new-dynamic-" TargetMode="External"/><Relationship Id="rId2" Type="http://schemas.openxmlformats.org/officeDocument/2006/relationships/notesSlide" Target="../notesSlides/notesSlide47.xml"/><Relationship Id="rId1" Type="http://schemas.openxmlformats.org/officeDocument/2006/relationships/slideLayout" Target="../slideLayouts/slideLayout26.xml"/><Relationship Id="rId5" Type="http://schemas.openxmlformats.org/officeDocument/2006/relationships/hyperlink" Target="http://newsroom.cisco.com/press-release-content;jsessionid=3DA8F534D980602C608C764FECAA61F3?type=webcontent&amp;articleId=1129008" TargetMode="External"/><Relationship Id="rId4" Type="http://schemas.openxmlformats.org/officeDocument/2006/relationships/hyperlink" Target="http://www.healthcareitnews.com/news/telemedicine-left-out-meaningful-use-experts-say"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obssr.od.nih.gov/scientific_areas/methodology/mhealth/" TargetMode="External"/><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3" Type="http://schemas.openxmlformats.org/officeDocument/2006/relationships/hyperlink" Target="http://www.informationweek.com/mobile/telemedicine-improves-patient-outcomes-study/d/d-id/1111285" TargetMode="External"/><Relationship Id="rId2" Type="http://schemas.openxmlformats.org/officeDocument/2006/relationships/notesSlide" Target="../notesSlides/notesSlide49.xml"/><Relationship Id="rId1" Type="http://schemas.openxmlformats.org/officeDocument/2006/relationships/slideLayout" Target="../slideLayouts/slideLayout26.xml"/><Relationship Id="rId6" Type="http://schemas.openxmlformats.org/officeDocument/2006/relationships/hyperlink" Target="http://www.americantelemed.org/docs/default-source/policy/telemedicine-telehealth-and-health-information-technology.pdf?sfvrsn=8" TargetMode="External"/><Relationship Id="rId5" Type="http://schemas.openxmlformats.org/officeDocument/2006/relationships/hyperlink" Target="http://www.informationweek.com/healthcare/clinical-information-systems/telemedicine-transforms-rural-care/d/d-id/898921" TargetMode="External"/><Relationship Id="rId4" Type="http://schemas.openxmlformats.org/officeDocument/2006/relationships/hyperlink" Target="http://www.fsmb.org/pdf/grpol_telemedicine_licensure.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healthcareitnews.com/news/5-ways-telemedicine-can-boost-care-rural-communities?page=1" TargetMode="External"/><Relationship Id="rId2" Type="http://schemas.openxmlformats.org/officeDocument/2006/relationships/notesSlide" Target="../notesSlides/notesSlide50.xml"/><Relationship Id="rId1" Type="http://schemas.openxmlformats.org/officeDocument/2006/relationships/slideLayout" Target="../slideLayouts/slideLayout26.xml"/><Relationship Id="rId4" Type="http://schemas.openxmlformats.org/officeDocument/2006/relationships/hyperlink" Target="http://dx.doi.org/10.1016/j.amjmed.2013.09.032"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ctrTitle"/>
          </p:nvPr>
        </p:nvSpPr>
        <p:spPr>
          <a:xfrm>
            <a:off x="1287887" y="1044600"/>
            <a:ext cx="6323528" cy="202057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800" b="1" i="0" u="none" strike="noStrike" cap="none" baseline="0">
                <a:solidFill>
                  <a:srgbClr val="000000"/>
                </a:solidFill>
                <a:latin typeface="Arial"/>
                <a:ea typeface="Arial"/>
                <a:cs typeface="Arial"/>
                <a:sym typeface="Arial"/>
                <a:rtl val="0"/>
              </a:rPr>
              <a:t>Integrating Telemedicine into Healthcare Delivery</a:t>
            </a:r>
          </a:p>
        </p:txBody>
      </p:sp>
      <p:sp>
        <p:nvSpPr>
          <p:cNvPr id="126" name="Shape 126"/>
          <p:cNvSpPr txBox="1">
            <a:spLocks noGrp="1"/>
          </p:cNvSpPr>
          <p:nvPr>
            <p:ph type="subTitle" idx="1"/>
          </p:nvPr>
        </p:nvSpPr>
        <p:spPr>
          <a:xfrm>
            <a:off x="442912" y="3371848"/>
            <a:ext cx="8186737" cy="132873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a:solidFill>
                  <a:schemeClr val="dk1"/>
                </a:solidFill>
                <a:latin typeface="Calibri"/>
                <a:ea typeface="Calibri"/>
                <a:cs typeface="Calibri"/>
                <a:sym typeface="Calibri"/>
                <a:rtl val="0"/>
              </a:rPr>
              <a:t>Group 3 – Final Project</a:t>
            </a:r>
          </a:p>
          <a:p>
            <a:pPr marL="0" marR="0" lvl="0" indent="0" algn="ctr" rtl="0">
              <a:lnSpc>
                <a:spcPct val="100000"/>
              </a:lnSpc>
              <a:spcBef>
                <a:spcPts val="480"/>
              </a:spcBef>
              <a:spcAft>
                <a:spcPts val="0"/>
              </a:spcAft>
              <a:buClr>
                <a:schemeClr val="dk1"/>
              </a:buClr>
              <a:buSzPct val="25000"/>
              <a:buFont typeface="Calibri"/>
              <a:buNone/>
            </a:pPr>
            <a:r>
              <a:rPr lang="en-US" sz="2400" b="0" i="0" u="none" strike="noStrike" cap="none" baseline="0">
                <a:solidFill>
                  <a:schemeClr val="dk1"/>
                </a:solidFill>
                <a:latin typeface="Calibri"/>
                <a:ea typeface="Calibri"/>
                <a:cs typeface="Calibri"/>
                <a:sym typeface="Calibri"/>
                <a:rtl val="0"/>
              </a:rPr>
              <a:t>Kazi Russell, Dave Seidman, Rebecca Traina</a:t>
            </a:r>
          </a:p>
          <a:p>
            <a:pPr marL="0" marR="0" lvl="0" indent="0" algn="ctr" rtl="0">
              <a:lnSpc>
                <a:spcPct val="100000"/>
              </a:lnSpc>
              <a:spcBef>
                <a:spcPts val="480"/>
              </a:spcBef>
              <a:spcAft>
                <a:spcPts val="0"/>
              </a:spcAft>
              <a:buClr>
                <a:schemeClr val="dk1"/>
              </a:buClr>
              <a:buSzPct val="25000"/>
              <a:buFont typeface="Calibri"/>
              <a:buNone/>
            </a:pPr>
            <a:r>
              <a:rPr lang="en-US" sz="2400" b="0" i="0" u="none" strike="noStrike" cap="none" baseline="0">
                <a:solidFill>
                  <a:schemeClr val="dk1"/>
                </a:solidFill>
                <a:latin typeface="Calibri"/>
                <a:ea typeface="Calibri"/>
                <a:cs typeface="Calibri"/>
                <a:sym typeface="Calibri"/>
                <a:rtl val="0"/>
              </a:rPr>
              <a:t>MED_INF 401-DL: American Healthcare System</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6159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a:solidFill>
                  <a:schemeClr val="dk1"/>
                </a:solidFill>
                <a:latin typeface="Calibri"/>
                <a:ea typeface="Calibri"/>
                <a:cs typeface="Calibri"/>
                <a:sym typeface="Calibri"/>
              </a:rPr>
              <a:t>Physician Attitudes On Telemedicine</a:t>
            </a:r>
          </a:p>
        </p:txBody>
      </p:sp>
      <p:pic>
        <p:nvPicPr>
          <p:cNvPr id="200" name="Shape 200"/>
          <p:cNvPicPr preferRelativeResize="0"/>
          <p:nvPr/>
        </p:nvPicPr>
        <p:blipFill>
          <a:blip r:embed="rId3"/>
          <a:stretch>
            <a:fillRect/>
          </a:stretch>
        </p:blipFill>
        <p:spPr>
          <a:xfrm>
            <a:off x="2126650" y="1308100"/>
            <a:ext cx="4890725" cy="5100200"/>
          </a:xfrm>
          <a:prstGeom prst="rect">
            <a:avLst/>
          </a:prstGeom>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57200" y="6159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a:solidFill>
                  <a:schemeClr val="dk1"/>
                </a:solidFill>
                <a:latin typeface="Calibri"/>
                <a:ea typeface="Calibri"/>
                <a:cs typeface="Calibri"/>
                <a:sym typeface="Calibri"/>
              </a:rPr>
              <a:t>Patient Attitudes On Telemedicine</a:t>
            </a:r>
          </a:p>
        </p:txBody>
      </p:sp>
      <p:sp>
        <p:nvSpPr>
          <p:cNvPr id="207" name="Shape 207"/>
          <p:cNvSpPr txBox="1">
            <a:spLocks noGrp="1"/>
          </p:cNvSpPr>
          <p:nvPr>
            <p:ph type="body" idx="1"/>
          </p:nvPr>
        </p:nvSpPr>
        <p:spPr>
          <a:xfrm>
            <a:off x="1493700" y="1308100"/>
            <a:ext cx="6156600" cy="538800"/>
          </a:xfrm>
          <a:prstGeom prst="rect">
            <a:avLst/>
          </a:prstGeom>
          <a:noFill/>
          <a:ln>
            <a:noFill/>
          </a:ln>
        </p:spPr>
        <p:txBody>
          <a:bodyPr lIns="91425" tIns="45700" rIns="91425" bIns="45700" anchor="t" anchorCtr="0">
            <a:noAutofit/>
          </a:bodyPr>
          <a:lstStyle/>
          <a:p>
            <a:pPr marL="0" marR="0" lvl="0" indent="0" algn="l" rtl="0">
              <a:lnSpc>
                <a:spcPct val="100000"/>
              </a:lnSpc>
              <a:spcBef>
                <a:spcPts val="560"/>
              </a:spcBef>
              <a:spcAft>
                <a:spcPts val="0"/>
              </a:spcAft>
              <a:buNone/>
            </a:pPr>
            <a:r>
              <a:rPr lang="en-US" sz="2000" b="1">
                <a:latin typeface="Calibri"/>
                <a:ea typeface="Calibri"/>
                <a:cs typeface="Calibri"/>
                <a:sym typeface="Calibri"/>
              </a:rPr>
              <a:t>Comparing attitudes of African Americans and Latinos</a:t>
            </a:r>
          </a:p>
        </p:txBody>
      </p:sp>
      <p:sp>
        <p:nvSpPr>
          <p:cNvPr id="208" name="Shape 208"/>
          <p:cNvSpPr txBox="1"/>
          <p:nvPr/>
        </p:nvSpPr>
        <p:spPr>
          <a:xfrm>
            <a:off x="1006500" y="1846900"/>
            <a:ext cx="3442500" cy="3501299"/>
          </a:xfrm>
          <a:prstGeom prst="rect">
            <a:avLst/>
          </a:prstGeom>
        </p:spPr>
        <p:txBody>
          <a:bodyPr lIns="91425" tIns="91425" rIns="91425" bIns="91425" anchor="t" anchorCtr="0">
            <a:noAutofit/>
          </a:bodyPr>
          <a:lstStyle/>
          <a:p>
            <a:pPr lvl="0" rtl="0">
              <a:buNone/>
            </a:pPr>
            <a:r>
              <a:rPr lang="en-US" sz="1100" b="1" u="sng"/>
              <a:t>African Americans</a:t>
            </a:r>
          </a:p>
          <a:p>
            <a:pPr marL="457200" lvl="0" indent="-298450" rtl="0">
              <a:buClr>
                <a:srgbClr val="000000"/>
              </a:buClr>
              <a:buSzPct val="100000"/>
              <a:buFont typeface="Arial"/>
              <a:buChar char="●"/>
            </a:pPr>
            <a:r>
              <a:rPr lang="en-US" sz="1100" b="1"/>
              <a:t>Advantages</a:t>
            </a:r>
          </a:p>
          <a:p>
            <a:pPr marL="914400" lvl="1" indent="-298450" rtl="0">
              <a:buClr>
                <a:srgbClr val="000000"/>
              </a:buClr>
              <a:buSzPct val="100000"/>
              <a:buFont typeface="Arial"/>
              <a:buChar char="○"/>
            </a:pPr>
            <a:r>
              <a:rPr lang="en-US" sz="1100"/>
              <a:t>Reduced waiting time </a:t>
            </a:r>
          </a:p>
          <a:p>
            <a:pPr marL="914400" lvl="1" indent="-298450" rtl="0">
              <a:buClr>
                <a:srgbClr val="000000"/>
              </a:buClr>
              <a:buSzPct val="100000"/>
              <a:buFont typeface="Arial"/>
              <a:buChar char="○"/>
            </a:pPr>
            <a:r>
              <a:rPr lang="en-US" sz="1100"/>
              <a:t>Immediate feedback</a:t>
            </a:r>
          </a:p>
          <a:p>
            <a:pPr marL="914400" lvl="1" indent="-298450" rtl="0">
              <a:buClr>
                <a:srgbClr val="000000"/>
              </a:buClr>
              <a:buSzPct val="100000"/>
              <a:buFont typeface="Arial"/>
              <a:buChar char="○"/>
            </a:pPr>
            <a:r>
              <a:rPr lang="en-US" sz="1100"/>
              <a:t>Increased access to specialists</a:t>
            </a:r>
          </a:p>
          <a:p>
            <a:pPr marL="914400" lvl="1" indent="-298450" rtl="0">
              <a:buClr>
                <a:srgbClr val="000000"/>
              </a:buClr>
              <a:buSzPct val="100000"/>
              <a:buFont typeface="Arial"/>
              <a:buChar char="○"/>
            </a:pPr>
            <a:r>
              <a:rPr lang="en-US" sz="1100"/>
              <a:t>Increased access to multiple medical opinions </a:t>
            </a:r>
          </a:p>
          <a:p>
            <a:pPr marL="914400" lvl="1" indent="-298450" rtl="0">
              <a:buClr>
                <a:srgbClr val="000000"/>
              </a:buClr>
              <a:buSzPct val="100000"/>
              <a:buFont typeface="Arial"/>
              <a:buChar char="○"/>
            </a:pPr>
            <a:r>
              <a:rPr lang="en-US" sz="1100"/>
              <a:t>Convenience for children and the elderly</a:t>
            </a:r>
          </a:p>
          <a:p>
            <a:pPr marL="457200" lvl="0" indent="-298450" rtl="0">
              <a:buClr>
                <a:srgbClr val="000000"/>
              </a:buClr>
              <a:buSzPct val="100000"/>
              <a:buFont typeface="Arial"/>
              <a:buChar char="●"/>
            </a:pPr>
            <a:r>
              <a:rPr lang="en-US" sz="1100" b="1"/>
              <a:t>Concerns</a:t>
            </a:r>
          </a:p>
          <a:p>
            <a:pPr marL="914400" lvl="1" indent="-298450" rtl="0">
              <a:buClr>
                <a:srgbClr val="000000"/>
              </a:buClr>
              <a:buSzPct val="100000"/>
              <a:buFont typeface="Arial"/>
              <a:buChar char="○"/>
            </a:pPr>
            <a:r>
              <a:rPr lang="en-US" sz="1100"/>
              <a:t>Privacy/confidentiality issues related to the presence of personal information on the Internet</a:t>
            </a:r>
          </a:p>
          <a:p>
            <a:pPr marL="914400" lvl="1" indent="-298450" rtl="0">
              <a:buClr>
                <a:srgbClr val="000000"/>
              </a:buClr>
              <a:buSzPct val="100000"/>
              <a:buFont typeface="Arial"/>
              <a:buChar char="○"/>
            </a:pPr>
            <a:r>
              <a:rPr lang="en-US" sz="1100"/>
              <a:t>Adequacy of telemedicine scopes to make accurate diagnoses</a:t>
            </a:r>
          </a:p>
          <a:p>
            <a:pPr marL="914400" lvl="1" indent="-298450" rtl="0">
              <a:buClr>
                <a:srgbClr val="4A7DBB"/>
              </a:buClr>
              <a:buSzPct val="100000"/>
              <a:buFont typeface="Arial"/>
              <a:buChar char="○"/>
            </a:pPr>
            <a:r>
              <a:rPr lang="en-US" sz="1100" b="1">
                <a:solidFill>
                  <a:srgbClr val="4A7DBB"/>
                </a:solidFill>
              </a:rPr>
              <a:t>The physical absence of the physician specialist </a:t>
            </a:r>
          </a:p>
          <a:p>
            <a:pPr marL="914400" lvl="1" indent="-298450" rtl="0">
              <a:buClr>
                <a:srgbClr val="4A7DBB"/>
              </a:buClr>
              <a:buSzPct val="100000"/>
              <a:buFont typeface="Arial"/>
              <a:buChar char="○"/>
            </a:pPr>
            <a:r>
              <a:rPr lang="en-US" sz="1100" b="1">
                <a:solidFill>
                  <a:srgbClr val="4A7DBB"/>
                </a:solidFill>
              </a:rPr>
              <a:t>Ability to monitor the specialist’s qualifications </a:t>
            </a:r>
          </a:p>
          <a:p>
            <a:endParaRPr lang="en-US" sz="1100" b="1">
              <a:solidFill>
                <a:srgbClr val="4A7DBB"/>
              </a:solidFill>
            </a:endParaRPr>
          </a:p>
        </p:txBody>
      </p:sp>
      <p:sp>
        <p:nvSpPr>
          <p:cNvPr id="209" name="Shape 209"/>
          <p:cNvSpPr txBox="1"/>
          <p:nvPr/>
        </p:nvSpPr>
        <p:spPr>
          <a:xfrm>
            <a:off x="4898575" y="1846900"/>
            <a:ext cx="3597600" cy="4208099"/>
          </a:xfrm>
          <a:prstGeom prst="rect">
            <a:avLst/>
          </a:prstGeom>
        </p:spPr>
        <p:txBody>
          <a:bodyPr lIns="91425" tIns="91425" rIns="91425" bIns="91425" anchor="t" anchorCtr="0">
            <a:noAutofit/>
          </a:bodyPr>
          <a:lstStyle/>
          <a:p>
            <a:pPr lvl="0" rtl="0">
              <a:buNone/>
            </a:pPr>
            <a:r>
              <a:rPr lang="en-US" sz="1100" b="1" u="sng"/>
              <a:t>Latinos</a:t>
            </a:r>
          </a:p>
          <a:p>
            <a:pPr marL="457200" lvl="0" indent="-298450" rtl="0">
              <a:buClr>
                <a:srgbClr val="000000"/>
              </a:buClr>
              <a:buSzPct val="100000"/>
              <a:buFont typeface="Arial"/>
              <a:buChar char="●"/>
            </a:pPr>
            <a:r>
              <a:rPr lang="en-US" sz="1100" b="1"/>
              <a:t>Advantages</a:t>
            </a:r>
          </a:p>
          <a:p>
            <a:pPr marL="914400" lvl="1" indent="-298450" rtl="0">
              <a:buClr>
                <a:srgbClr val="000000"/>
              </a:buClr>
              <a:buSzPct val="100000"/>
              <a:buFont typeface="Arial"/>
              <a:buChar char="○"/>
            </a:pPr>
            <a:r>
              <a:rPr lang="en-US" sz="1100"/>
              <a:t>Reduced waiting time </a:t>
            </a:r>
          </a:p>
          <a:p>
            <a:pPr marL="914400" lvl="1" indent="-298450" rtl="0">
              <a:buClr>
                <a:srgbClr val="000000"/>
              </a:buClr>
              <a:buSzPct val="100000"/>
              <a:buFont typeface="Arial"/>
              <a:buChar char="○"/>
            </a:pPr>
            <a:r>
              <a:rPr lang="en-US" sz="1100"/>
              <a:t>Immediate feedback</a:t>
            </a:r>
          </a:p>
          <a:p>
            <a:pPr marL="914400" lvl="1" indent="-298450" rtl="0">
              <a:buClr>
                <a:srgbClr val="000000"/>
              </a:buClr>
              <a:buSzPct val="100000"/>
              <a:buFont typeface="Arial"/>
              <a:buChar char="○"/>
            </a:pPr>
            <a:r>
              <a:rPr lang="en-US" sz="1100"/>
              <a:t>Increased access to specialists </a:t>
            </a:r>
          </a:p>
          <a:p>
            <a:pPr marL="914400" lvl="1" indent="-298450" rtl="0">
              <a:buClr>
                <a:srgbClr val="000000"/>
              </a:buClr>
              <a:buSzPct val="100000"/>
              <a:buFont typeface="Arial"/>
              <a:buChar char="○"/>
            </a:pPr>
            <a:r>
              <a:rPr lang="en-US" sz="1100"/>
              <a:t>Increased access to multiple medical opinions</a:t>
            </a:r>
          </a:p>
          <a:p>
            <a:pPr marL="914400" lvl="1" indent="-298450" rtl="0">
              <a:buClr>
                <a:srgbClr val="000000"/>
              </a:buClr>
              <a:buSzPct val="100000"/>
              <a:buFont typeface="Arial"/>
              <a:buChar char="○"/>
            </a:pPr>
            <a:r>
              <a:rPr lang="en-US" sz="1100"/>
              <a:t>Convenience for children and the elderly</a:t>
            </a:r>
          </a:p>
          <a:p>
            <a:pPr marL="914400" lvl="1" indent="-298450" rtl="0">
              <a:buClr>
                <a:srgbClr val="000000"/>
              </a:buClr>
              <a:buSzPct val="100000"/>
              <a:buFont typeface="Arial"/>
              <a:buChar char="○"/>
            </a:pPr>
            <a:r>
              <a:rPr lang="en-US" sz="1100"/>
              <a:t>Greater accuracy of diagnoses due to precision of computers</a:t>
            </a:r>
          </a:p>
          <a:p>
            <a:pPr marL="914400" lvl="1" indent="-298450" rtl="0">
              <a:buClr>
                <a:srgbClr val="4A7DBB"/>
              </a:buClr>
              <a:buSzPct val="100000"/>
              <a:buFont typeface="Arial"/>
              <a:buChar char="○"/>
            </a:pPr>
            <a:r>
              <a:rPr lang="en-US" sz="1100" b="1">
                <a:solidFill>
                  <a:srgbClr val="4A7DBB"/>
                </a:solidFill>
              </a:rPr>
              <a:t>Avoiding poverty-related embarrassment and in-person physician interaction</a:t>
            </a:r>
          </a:p>
          <a:p>
            <a:pPr marL="457200" lvl="0" indent="-298450" rtl="0">
              <a:buClr>
                <a:srgbClr val="000000"/>
              </a:buClr>
              <a:buSzPct val="100000"/>
              <a:buFont typeface="Arial"/>
              <a:buChar char="●"/>
            </a:pPr>
            <a:r>
              <a:rPr lang="en-US" sz="1100" b="1"/>
              <a:t>Concerns</a:t>
            </a:r>
          </a:p>
          <a:p>
            <a:pPr marL="914400" lvl="1" indent="-298450" rtl="0">
              <a:buClr>
                <a:srgbClr val="000000"/>
              </a:buClr>
              <a:buSzPct val="100000"/>
              <a:buFont typeface="Arial"/>
              <a:buChar char="○"/>
            </a:pPr>
            <a:r>
              <a:rPr lang="en-US" sz="1100"/>
              <a:t>Privacy/confidentiality issues related to the presence of personal information on the internet, </a:t>
            </a:r>
            <a:r>
              <a:rPr lang="en-US" sz="1100" i="1">
                <a:solidFill>
                  <a:srgbClr val="4677BF"/>
                </a:solidFill>
              </a:rPr>
              <a:t>to a lesser extent </a:t>
            </a:r>
          </a:p>
          <a:p>
            <a:pPr marL="914400" lvl="1" indent="-298450" rtl="0">
              <a:buClr>
                <a:srgbClr val="000000"/>
              </a:buClr>
              <a:buSzPct val="100000"/>
              <a:buFont typeface="Arial"/>
              <a:buChar char="○"/>
            </a:pPr>
            <a:r>
              <a:rPr lang="en-US" sz="1100"/>
              <a:t>Adequacy of telemedicine scopes to make accurate diagnoses, </a:t>
            </a:r>
            <a:r>
              <a:rPr lang="en-US" sz="1100" i="1">
                <a:solidFill>
                  <a:srgbClr val="4677BF"/>
                </a:solidFill>
              </a:rPr>
              <a:t>to a lesser extent </a:t>
            </a:r>
          </a:p>
          <a:p>
            <a:pPr marL="914400" lvl="1" indent="-298450" rtl="0">
              <a:buClr>
                <a:srgbClr val="4A7DBB"/>
              </a:buClr>
              <a:buSzPct val="100000"/>
              <a:buFont typeface="Arial"/>
              <a:buChar char="○"/>
            </a:pPr>
            <a:r>
              <a:rPr lang="en-US" sz="1100" b="1">
                <a:solidFill>
                  <a:srgbClr val="4A7DBB"/>
                </a:solidFill>
              </a:rPr>
              <a:t>Concerns about whether telemedicine would be available to uninsured/undocumented</a:t>
            </a:r>
          </a:p>
          <a:p>
            <a:endParaRPr lang="en-US" sz="1100" b="1">
              <a:solidFill>
                <a:srgbClr val="4A7DBB"/>
              </a:solidFill>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6159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a:solidFill>
                  <a:schemeClr val="dk1"/>
                </a:solidFill>
                <a:latin typeface="Calibri"/>
                <a:ea typeface="Calibri"/>
                <a:cs typeface="Calibri"/>
                <a:sym typeface="Calibri"/>
              </a:rPr>
              <a:t>Patient Attitudes On Telemedicine</a:t>
            </a:r>
          </a:p>
        </p:txBody>
      </p:sp>
      <p:sp>
        <p:nvSpPr>
          <p:cNvPr id="216" name="Shape 216"/>
          <p:cNvSpPr txBox="1">
            <a:spLocks noGrp="1"/>
          </p:cNvSpPr>
          <p:nvPr>
            <p:ph type="body" idx="1"/>
          </p:nvPr>
        </p:nvSpPr>
        <p:spPr>
          <a:xfrm>
            <a:off x="1555700" y="1789925"/>
            <a:ext cx="3241800" cy="1631099"/>
          </a:xfrm>
          <a:prstGeom prst="rect">
            <a:avLst/>
          </a:prstGeom>
          <a:noFill/>
          <a:ln>
            <a:noFill/>
          </a:ln>
        </p:spPr>
        <p:txBody>
          <a:bodyPr lIns="91425" tIns="45700" rIns="91425" bIns="45700" anchor="t" anchorCtr="0">
            <a:noAutofit/>
          </a:bodyPr>
          <a:lstStyle/>
          <a:p>
            <a:pPr marL="0" marR="0" lvl="0" indent="0" algn="l" rtl="0">
              <a:lnSpc>
                <a:spcPct val="100000"/>
              </a:lnSpc>
              <a:spcBef>
                <a:spcPts val="560"/>
              </a:spcBef>
              <a:spcAft>
                <a:spcPts val="0"/>
              </a:spcAft>
              <a:buNone/>
            </a:pPr>
            <a:r>
              <a:rPr lang="en-US" sz="2000" b="1">
                <a:latin typeface="Calibri"/>
                <a:ea typeface="Calibri"/>
                <a:cs typeface="Calibri"/>
                <a:sym typeface="Calibri"/>
              </a:rPr>
              <a:t>Expectations</a:t>
            </a:r>
          </a:p>
          <a:p>
            <a:pPr marL="342900" marR="0" lvl="0" indent="-76200" algn="l" rtl="0">
              <a:lnSpc>
                <a:spcPct val="100000"/>
              </a:lnSpc>
              <a:spcBef>
                <a:spcPts val="560"/>
              </a:spcBef>
              <a:spcAft>
                <a:spcPts val="0"/>
              </a:spcAft>
              <a:buClr>
                <a:schemeClr val="dk1"/>
              </a:buClr>
              <a:buSzPct val="100000"/>
              <a:buFont typeface="Calibri"/>
              <a:buChar char="•"/>
            </a:pPr>
            <a:r>
              <a:rPr lang="en-US" sz="2000">
                <a:latin typeface="Calibri"/>
                <a:ea typeface="Calibri"/>
                <a:cs typeface="Calibri"/>
                <a:sym typeface="Calibri"/>
              </a:rPr>
              <a:t>Privacy</a:t>
            </a:r>
          </a:p>
          <a:p>
            <a:pPr marL="342900" marR="0" lvl="0" indent="-76200" algn="l" rtl="0">
              <a:lnSpc>
                <a:spcPct val="100000"/>
              </a:lnSpc>
              <a:spcBef>
                <a:spcPts val="560"/>
              </a:spcBef>
              <a:spcAft>
                <a:spcPts val="0"/>
              </a:spcAft>
              <a:buClr>
                <a:schemeClr val="dk1"/>
              </a:buClr>
              <a:buSzPct val="100000"/>
              <a:buFont typeface="Calibri"/>
              <a:buChar char="•"/>
            </a:pPr>
            <a:r>
              <a:rPr lang="en-US" sz="2000">
                <a:latin typeface="Calibri"/>
                <a:ea typeface="Calibri"/>
                <a:cs typeface="Calibri"/>
                <a:sym typeface="Calibri"/>
              </a:rPr>
              <a:t>Cost</a:t>
            </a:r>
          </a:p>
          <a:p>
            <a:pPr marL="342900" marR="0" lvl="0" indent="-76200" algn="l" rtl="0">
              <a:lnSpc>
                <a:spcPct val="100000"/>
              </a:lnSpc>
              <a:spcBef>
                <a:spcPts val="560"/>
              </a:spcBef>
              <a:spcAft>
                <a:spcPts val="0"/>
              </a:spcAft>
              <a:buClr>
                <a:schemeClr val="dk1"/>
              </a:buClr>
              <a:buSzPct val="100000"/>
              <a:buFont typeface="Calibri"/>
              <a:buChar char="•"/>
            </a:pPr>
            <a:r>
              <a:rPr lang="en-US" sz="2000">
                <a:latin typeface="Calibri"/>
                <a:ea typeface="Calibri"/>
                <a:cs typeface="Calibri"/>
                <a:sym typeface="Calibri"/>
              </a:rPr>
              <a:t>Convenience</a:t>
            </a:r>
          </a:p>
        </p:txBody>
      </p:sp>
      <p:pic>
        <p:nvPicPr>
          <p:cNvPr id="217" name="Shape 217"/>
          <p:cNvPicPr preferRelativeResize="0"/>
          <p:nvPr/>
        </p:nvPicPr>
        <p:blipFill>
          <a:blip r:embed="rId3"/>
          <a:stretch>
            <a:fillRect/>
          </a:stretch>
        </p:blipFill>
        <p:spPr>
          <a:xfrm>
            <a:off x="4797487" y="1308100"/>
            <a:ext cx="2790825" cy="2447925"/>
          </a:xfrm>
          <a:prstGeom prst="rect">
            <a:avLst/>
          </a:prstGeom>
        </p:spPr>
      </p:pic>
      <p:sp>
        <p:nvSpPr>
          <p:cNvPr id="218" name="Shape 218"/>
          <p:cNvSpPr txBox="1">
            <a:spLocks noGrp="1"/>
          </p:cNvSpPr>
          <p:nvPr>
            <p:ph type="body" idx="2"/>
          </p:nvPr>
        </p:nvSpPr>
        <p:spPr>
          <a:xfrm>
            <a:off x="1555650" y="3756025"/>
            <a:ext cx="6032700" cy="2298900"/>
          </a:xfrm>
          <a:prstGeom prst="rect">
            <a:avLst/>
          </a:prstGeom>
          <a:noFill/>
          <a:ln>
            <a:noFill/>
          </a:ln>
        </p:spPr>
        <p:txBody>
          <a:bodyPr lIns="91425" tIns="45700" rIns="91425" bIns="45700" anchor="t" anchorCtr="0">
            <a:noAutofit/>
          </a:bodyPr>
          <a:lstStyle/>
          <a:p>
            <a:pPr marL="457200" marR="0" lvl="0" indent="-355600" algn="l" rtl="0">
              <a:lnSpc>
                <a:spcPct val="100000"/>
              </a:lnSpc>
              <a:spcBef>
                <a:spcPts val="560"/>
              </a:spcBef>
              <a:spcAft>
                <a:spcPts val="0"/>
              </a:spcAft>
              <a:buClr>
                <a:schemeClr val="dk1"/>
              </a:buClr>
              <a:buSzPct val="100000"/>
              <a:buFont typeface="Calibri"/>
              <a:buChar char="•"/>
            </a:pPr>
            <a:r>
              <a:rPr lang="en-US" sz="2000">
                <a:latin typeface="Calibri"/>
                <a:ea typeface="Calibri"/>
                <a:cs typeface="Calibri"/>
                <a:sym typeface="Calibri"/>
              </a:rPr>
              <a:t>Patients have a more positive attitude than doctors</a:t>
            </a:r>
          </a:p>
          <a:p>
            <a:endParaRPr lang="en-US" sz="2000">
              <a:latin typeface="Calibri"/>
              <a:ea typeface="Calibri"/>
              <a:cs typeface="Calibri"/>
              <a:sym typeface="Calibri"/>
            </a:endParaRPr>
          </a:p>
          <a:p>
            <a:pPr marL="457200" marR="0" lvl="0" indent="-355600" algn="l" rtl="0">
              <a:lnSpc>
                <a:spcPct val="100000"/>
              </a:lnSpc>
              <a:spcBef>
                <a:spcPts val="560"/>
              </a:spcBef>
              <a:spcAft>
                <a:spcPts val="0"/>
              </a:spcAft>
              <a:buClr>
                <a:schemeClr val="dk1"/>
              </a:buClr>
              <a:buSzPct val="100000"/>
              <a:buFont typeface="Calibri"/>
              <a:buChar char="•"/>
            </a:pPr>
            <a:r>
              <a:rPr lang="en-US" sz="2000">
                <a:latin typeface="Calibri"/>
                <a:ea typeface="Calibri"/>
                <a:cs typeface="Calibri"/>
                <a:sym typeface="Calibri"/>
              </a:rPr>
              <a:t>Attitudes are consistent across age, gender</a:t>
            </a:r>
          </a:p>
          <a:p>
            <a:endParaRPr lang="en-US" sz="2000">
              <a:latin typeface="Calibri"/>
              <a:ea typeface="Calibri"/>
              <a:cs typeface="Calibri"/>
              <a:sym typeface="Calibri"/>
            </a:endParaRPr>
          </a:p>
          <a:p>
            <a:pPr marL="457200" marR="0" lvl="0" indent="-355600" algn="l" rtl="0">
              <a:lnSpc>
                <a:spcPct val="100000"/>
              </a:lnSpc>
              <a:spcBef>
                <a:spcPts val="560"/>
              </a:spcBef>
              <a:spcAft>
                <a:spcPts val="0"/>
              </a:spcAft>
              <a:buClr>
                <a:schemeClr val="dk1"/>
              </a:buClr>
              <a:buSzPct val="100000"/>
              <a:buFont typeface="Calibri"/>
              <a:buChar char="•"/>
            </a:pPr>
            <a:r>
              <a:rPr lang="en-US" sz="2000">
                <a:latin typeface="Calibri"/>
                <a:ea typeface="Calibri"/>
                <a:cs typeface="Calibri"/>
                <a:sym typeface="Calibri"/>
              </a:rPr>
              <a:t>Specific benefits and concerns by race</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57200" y="6159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a:solidFill>
                  <a:schemeClr val="dk1"/>
                </a:solidFill>
                <a:latin typeface="Calibri"/>
                <a:ea typeface="Calibri"/>
                <a:cs typeface="Calibri"/>
                <a:sym typeface="Calibri"/>
              </a:rPr>
              <a:t>Meaningful Use for Telemedicine?</a:t>
            </a:r>
          </a:p>
        </p:txBody>
      </p:sp>
      <p:sp>
        <p:nvSpPr>
          <p:cNvPr id="225" name="Shape 225"/>
          <p:cNvSpPr txBox="1"/>
          <p:nvPr/>
        </p:nvSpPr>
        <p:spPr>
          <a:xfrm>
            <a:off x="1183650" y="1378725"/>
            <a:ext cx="7243200" cy="4871999"/>
          </a:xfrm>
          <a:prstGeom prst="rect">
            <a:avLst/>
          </a:prstGeom>
        </p:spPr>
        <p:txBody>
          <a:bodyPr lIns="91425" tIns="91425" rIns="91425" bIns="91425" anchor="t" anchorCtr="0">
            <a:noAutofit/>
          </a:bodyPr>
          <a:lstStyle/>
          <a:p>
            <a:pPr marL="0" lvl="0" indent="0" rtl="0">
              <a:buNone/>
            </a:pPr>
            <a:r>
              <a:rPr lang="en-US" sz="1600" b="1" u="sng">
                <a:latin typeface="Calibri"/>
                <a:ea typeface="Calibri"/>
                <a:cs typeface="Calibri"/>
                <a:sym typeface="Calibri"/>
              </a:rPr>
              <a:t>Meaningful Use for the EHR</a:t>
            </a:r>
          </a:p>
          <a:p>
            <a:pPr marL="457200" lvl="0" indent="-323850" rtl="0">
              <a:lnSpc>
                <a:spcPct val="120000"/>
              </a:lnSpc>
              <a:spcBef>
                <a:spcPts val="900"/>
              </a:spcBef>
              <a:spcAft>
                <a:spcPts val="1800"/>
              </a:spcAft>
              <a:buClr>
                <a:srgbClr val="000000"/>
              </a:buClr>
              <a:buSzPct val="100000"/>
              <a:buFont typeface="Calibri"/>
              <a:buChar char="●"/>
            </a:pPr>
            <a:r>
              <a:rPr lang="en-US" sz="1500" i="1">
                <a:solidFill>
                  <a:srgbClr val="666666"/>
                </a:solidFill>
                <a:latin typeface="Calibri"/>
                <a:ea typeface="Calibri"/>
                <a:cs typeface="Calibri"/>
                <a:sym typeface="Calibri"/>
              </a:rPr>
              <a:t>Improve quality, safety, efficiency, and reduce health disparities</a:t>
            </a:r>
          </a:p>
          <a:p>
            <a:pPr marL="457200" lvl="0" indent="-323850" rtl="0">
              <a:lnSpc>
                <a:spcPct val="120000"/>
              </a:lnSpc>
              <a:spcBef>
                <a:spcPts val="900"/>
              </a:spcBef>
              <a:spcAft>
                <a:spcPts val="1800"/>
              </a:spcAft>
              <a:buClr>
                <a:srgbClr val="000000"/>
              </a:buClr>
              <a:buSzPct val="100000"/>
              <a:buFont typeface="Calibri"/>
              <a:buChar char="●"/>
            </a:pPr>
            <a:r>
              <a:rPr lang="en-US" sz="1500" i="1">
                <a:solidFill>
                  <a:srgbClr val="666666"/>
                </a:solidFill>
                <a:latin typeface="Calibri"/>
                <a:ea typeface="Calibri"/>
                <a:cs typeface="Calibri"/>
                <a:sym typeface="Calibri"/>
              </a:rPr>
              <a:t>Engage patients and family</a:t>
            </a:r>
          </a:p>
          <a:p>
            <a:pPr marL="457200" lvl="0" indent="-323850" rtl="0">
              <a:lnSpc>
                <a:spcPct val="120000"/>
              </a:lnSpc>
              <a:spcBef>
                <a:spcPts val="900"/>
              </a:spcBef>
              <a:spcAft>
                <a:spcPts val="1800"/>
              </a:spcAft>
              <a:buClr>
                <a:srgbClr val="000000"/>
              </a:buClr>
              <a:buSzPct val="100000"/>
              <a:buFont typeface="Calibri"/>
              <a:buChar char="●"/>
            </a:pPr>
            <a:r>
              <a:rPr lang="en-US" sz="1500" i="1">
                <a:solidFill>
                  <a:srgbClr val="666666"/>
                </a:solidFill>
                <a:latin typeface="Calibri"/>
                <a:ea typeface="Calibri"/>
                <a:cs typeface="Calibri"/>
                <a:sym typeface="Calibri"/>
              </a:rPr>
              <a:t>Improve care coordination, and population and public health</a:t>
            </a:r>
          </a:p>
          <a:p>
            <a:pPr marL="457200" lvl="0" indent="-323850" rtl="0">
              <a:lnSpc>
                <a:spcPct val="120000"/>
              </a:lnSpc>
              <a:spcBef>
                <a:spcPts val="900"/>
              </a:spcBef>
              <a:spcAft>
                <a:spcPts val="1800"/>
              </a:spcAft>
              <a:buClr>
                <a:srgbClr val="000000"/>
              </a:buClr>
              <a:buSzPct val="100000"/>
              <a:buFont typeface="Calibri"/>
              <a:buChar char="●"/>
            </a:pPr>
            <a:r>
              <a:rPr lang="en-US" sz="1500" i="1">
                <a:solidFill>
                  <a:srgbClr val="666666"/>
                </a:solidFill>
                <a:latin typeface="Calibri"/>
                <a:ea typeface="Calibri"/>
                <a:cs typeface="Calibri"/>
                <a:sym typeface="Calibri"/>
              </a:rPr>
              <a:t>Maintain privacy and security of patient health information</a:t>
            </a:r>
          </a:p>
          <a:p>
            <a:pPr lvl="0" rtl="0">
              <a:buNone/>
            </a:pPr>
            <a:r>
              <a:rPr lang="en-US" sz="1600" i="1">
                <a:latin typeface="Calibri"/>
                <a:ea typeface="Calibri"/>
                <a:cs typeface="Calibri"/>
                <a:sym typeface="Calibri"/>
              </a:rPr>
              <a:t>No real inclusion for telemedicine</a:t>
            </a:r>
            <a:r>
              <a:rPr lang="en-US" sz="1600">
                <a:latin typeface="Calibri"/>
                <a:ea typeface="Calibri"/>
                <a:cs typeface="Calibri"/>
                <a:sym typeface="Calibri"/>
              </a:rPr>
              <a:t> as a component of the 3 stages of meaningful use</a:t>
            </a:r>
          </a:p>
          <a:p>
            <a:pPr marL="457200" lvl="0" indent="-323850" rtl="0">
              <a:lnSpc>
                <a:spcPct val="120000"/>
              </a:lnSpc>
              <a:spcBef>
                <a:spcPts val="900"/>
              </a:spcBef>
              <a:spcAft>
                <a:spcPts val="1800"/>
              </a:spcAft>
              <a:buClr>
                <a:schemeClr val="dk1"/>
              </a:buClr>
              <a:buSzPct val="100000"/>
              <a:buFont typeface="Calibri"/>
              <a:buChar char="●"/>
            </a:pPr>
            <a:r>
              <a:rPr lang="en-US" sz="1500" i="1">
                <a:solidFill>
                  <a:srgbClr val="666666"/>
                </a:solidFill>
                <a:latin typeface="Calibri"/>
                <a:ea typeface="Calibri"/>
                <a:cs typeface="Calibri"/>
                <a:sym typeface="Calibri"/>
              </a:rPr>
              <a:t>Data capturing and sharing</a:t>
            </a:r>
          </a:p>
          <a:p>
            <a:pPr marL="457200" lvl="0" indent="-323850" rtl="0">
              <a:lnSpc>
                <a:spcPct val="120000"/>
              </a:lnSpc>
              <a:spcBef>
                <a:spcPts val="900"/>
              </a:spcBef>
              <a:spcAft>
                <a:spcPts val="1800"/>
              </a:spcAft>
              <a:buClr>
                <a:schemeClr val="dk1"/>
              </a:buClr>
              <a:buSzPct val="100000"/>
              <a:buFont typeface="Calibri"/>
              <a:buChar char="●"/>
            </a:pPr>
            <a:r>
              <a:rPr lang="en-US" sz="1500" i="1">
                <a:solidFill>
                  <a:srgbClr val="666666"/>
                </a:solidFill>
                <a:latin typeface="Calibri"/>
                <a:ea typeface="Calibri"/>
                <a:cs typeface="Calibri"/>
                <a:sym typeface="Calibri"/>
              </a:rPr>
              <a:t>Advance clinical processes</a:t>
            </a:r>
          </a:p>
          <a:p>
            <a:pPr marL="457200" lvl="0" indent="-323850" rtl="0">
              <a:lnSpc>
                <a:spcPct val="120000"/>
              </a:lnSpc>
              <a:spcBef>
                <a:spcPts val="900"/>
              </a:spcBef>
              <a:spcAft>
                <a:spcPts val="1800"/>
              </a:spcAft>
              <a:buClr>
                <a:schemeClr val="dk1"/>
              </a:buClr>
              <a:buSzPct val="100000"/>
              <a:buFont typeface="Calibri"/>
              <a:buChar char="●"/>
            </a:pPr>
            <a:r>
              <a:rPr lang="en-US" sz="1500" i="1">
                <a:solidFill>
                  <a:srgbClr val="666666"/>
                </a:solidFill>
                <a:latin typeface="Calibri"/>
                <a:ea typeface="Calibri"/>
                <a:cs typeface="Calibri"/>
                <a:sym typeface="Calibri"/>
              </a:rPr>
              <a:t>Improved outcome</a:t>
            </a:r>
          </a:p>
          <a:p>
            <a:pPr lvl="0" rtl="0">
              <a:buNone/>
            </a:pPr>
            <a:r>
              <a:rPr lang="en-US" sz="1600" i="1">
                <a:solidFill>
                  <a:srgbClr val="3A393A"/>
                </a:solidFill>
                <a:latin typeface="Calibri"/>
                <a:ea typeface="Calibri"/>
                <a:cs typeface="Calibri"/>
                <a:sym typeface="Calibri"/>
              </a:rPr>
              <a:t>We’ve had four national coordinators for meaningful use, but we don’t have one for telehealth</a:t>
            </a:r>
          </a:p>
          <a:p>
            <a:endParaRPr lang="en-US" sz="1600" i="1">
              <a:solidFill>
                <a:srgbClr val="3A393A"/>
              </a:solidFill>
              <a:latin typeface="Calibri"/>
              <a:ea typeface="Calibri"/>
              <a:cs typeface="Calibri"/>
              <a:sym typeface="Calibri"/>
            </a:endParaRPr>
          </a:p>
          <a:p>
            <a:endParaRPr lang="en-US" sz="1600" i="1">
              <a:solidFill>
                <a:srgbClr val="3A393A"/>
              </a:solidFill>
              <a:latin typeface="Calibri"/>
              <a:ea typeface="Calibri"/>
              <a:cs typeface="Calibri"/>
              <a:sym typeface="Calibri"/>
            </a:endParaRPr>
          </a:p>
          <a:p>
            <a:pPr marL="457200" lvl="0" indent="0" rtl="0">
              <a:buClr>
                <a:schemeClr val="dk1"/>
              </a:buClr>
              <a:buSzPct val="68750"/>
              <a:buFont typeface="Arial"/>
              <a:buNone/>
            </a:pPr>
            <a:r>
              <a:rPr lang="en-US" sz="1600" i="1" u="sng">
                <a:solidFill>
                  <a:srgbClr val="3A393A"/>
                </a:solidFill>
                <a:latin typeface="Calibri"/>
                <a:ea typeface="Calibri"/>
                <a:cs typeface="Calibri"/>
                <a:sym typeface="Calibri"/>
              </a:rPr>
              <a:t>Recommendation for Meaningful Use for Telemedicine</a:t>
            </a:r>
          </a:p>
          <a:p>
            <a:pPr marL="457200" lvl="0" indent="0" rtl="0">
              <a:buNone/>
            </a:pPr>
            <a:r>
              <a:rPr lang="en-US" sz="1600" i="1" u="sng">
                <a:solidFill>
                  <a:srgbClr val="3A393A"/>
                </a:solidFill>
                <a:latin typeface="Calibri"/>
                <a:ea typeface="Calibri"/>
                <a:cs typeface="Calibri"/>
                <a:sym typeface="Calibri"/>
              </a:rPr>
              <a:t>National coordinator for telehealth to create meaningful use guidelines for it or integrate into existing meaningful use guidelines</a:t>
            </a:r>
          </a:p>
          <a:p>
            <a:endParaRPr lang="en-US" sz="1600" i="1" u="sng">
              <a:solidFill>
                <a:srgbClr val="3A393A"/>
              </a:solidFill>
              <a:latin typeface="Calibri"/>
              <a:ea typeface="Calibri"/>
              <a:cs typeface="Calibri"/>
              <a:sym typeface="Calibri"/>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615950"/>
            <a:ext cx="8229600" cy="649075"/>
          </a:xfrm>
          <a:prstGeom prst="rect">
            <a:avLst/>
          </a:prstGeom>
          <a:noFill/>
          <a:ln>
            <a:noFill/>
          </a:ln>
        </p:spPr>
        <p:txBody>
          <a:bodyPr lIns="91425" tIns="45700" rIns="91425" bIns="45700" anchor="ctr" anchorCtr="0">
            <a:noAutofit/>
          </a:bodyPr>
          <a:lstStyle/>
          <a:p>
            <a:pPr lvl="0">
              <a:buClr>
                <a:schemeClr val="dk1"/>
              </a:buClr>
              <a:buSzPct val="25000"/>
            </a:pPr>
            <a:r>
              <a:rPr lang="en-US" sz="2800" b="1" dirty="0" smtClean="0">
                <a:solidFill>
                  <a:schemeClr val="dk1"/>
                </a:solidFill>
                <a:latin typeface="Calibri"/>
                <a:ea typeface="Calibri"/>
                <a:cs typeface="Calibri"/>
                <a:sym typeface="Calibri"/>
              </a:rPr>
              <a:t>EHR Platform:</a:t>
            </a:r>
            <a:br>
              <a:rPr lang="en-US" sz="2800" b="1" dirty="0" smtClean="0">
                <a:solidFill>
                  <a:schemeClr val="dk1"/>
                </a:solidFill>
                <a:latin typeface="Calibri"/>
                <a:ea typeface="Calibri"/>
                <a:cs typeface="Calibri"/>
                <a:sym typeface="Calibri"/>
              </a:rPr>
            </a:br>
            <a:r>
              <a:rPr lang="en-US" sz="2800" b="1" dirty="0" err="1" smtClean="0">
                <a:solidFill>
                  <a:schemeClr val="dk1"/>
                </a:solidFill>
                <a:latin typeface="Calibri"/>
                <a:ea typeface="Calibri"/>
                <a:cs typeface="Calibri"/>
                <a:sym typeface="Calibri"/>
              </a:rPr>
              <a:t>Allscripts</a:t>
            </a:r>
            <a:endParaRPr lang="en-US" sz="2800" b="1" dirty="0" smtClean="0">
              <a:solidFill>
                <a:schemeClr val="dk1"/>
              </a:solidFill>
              <a:latin typeface="Calibri"/>
              <a:ea typeface="Calibri"/>
              <a:cs typeface="Calibri"/>
              <a:sym typeface="Calibri"/>
            </a:endParaRPr>
          </a:p>
        </p:txBody>
      </p:sp>
      <p:sp>
        <p:nvSpPr>
          <p:cNvPr id="68" name="Shape 68"/>
          <p:cNvSpPr txBox="1"/>
          <p:nvPr/>
        </p:nvSpPr>
        <p:spPr>
          <a:xfrm>
            <a:off x="365550" y="1178620"/>
            <a:ext cx="8412900" cy="606050"/>
          </a:xfrm>
          <a:prstGeom prst="rect">
            <a:avLst/>
          </a:prstGeom>
          <a:noFill/>
          <a:ln>
            <a:noFill/>
          </a:ln>
        </p:spPr>
        <p:txBody>
          <a:bodyPr lIns="91425" tIns="91425" rIns="91425" bIns="91425" anchor="t" anchorCtr="0">
            <a:noAutofit/>
          </a:bodyPr>
          <a:lstStyle/>
          <a:p>
            <a:endParaRPr/>
          </a:p>
        </p:txBody>
      </p:sp>
      <p:sp>
        <p:nvSpPr>
          <p:cNvPr id="69" name="Shape 69"/>
          <p:cNvSpPr txBox="1"/>
          <p:nvPr/>
        </p:nvSpPr>
        <p:spPr>
          <a:xfrm>
            <a:off x="1119300" y="1239637"/>
            <a:ext cx="7567500" cy="606050"/>
          </a:xfrm>
          <a:prstGeom prst="rect">
            <a:avLst/>
          </a:prstGeom>
        </p:spPr>
        <p:txBody>
          <a:bodyPr lIns="91425" tIns="91425" rIns="91425" bIns="91425" anchor="t" anchorCtr="0">
            <a:noAutofit/>
          </a:bodyPr>
          <a:lstStyle/>
          <a:p>
            <a:pPr marL="457200"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Utilized by a variety of healthcare organizations and providers, including hospitals, post-acute care facilities, and ambulatory locations </a:t>
            </a:r>
            <a:endParaRPr lang="en-US" sz="1800" dirty="0">
              <a:solidFill>
                <a:schemeClr val="dk1"/>
              </a:solidFill>
              <a:latin typeface="Calibri"/>
              <a:ea typeface="Calibri"/>
              <a:cs typeface="Calibri"/>
              <a:sym typeface="Calibri"/>
            </a:endParaRPr>
          </a:p>
          <a:p>
            <a:pPr marL="114300">
              <a:buClr>
                <a:schemeClr val="dk1"/>
              </a:buClr>
              <a:buSzPct val="100000"/>
            </a:pPr>
            <a:endParaRPr lang="en-US" sz="1800" b="1" dirty="0">
              <a:solidFill>
                <a:schemeClr val="dk1"/>
              </a:solidFill>
              <a:latin typeface="Calibri"/>
              <a:ea typeface="Calibri"/>
              <a:cs typeface="Calibri"/>
              <a:sym typeface="Calibri"/>
            </a:endParaRPr>
          </a:p>
          <a:p>
            <a:pPr marL="114300" lvl="0" rtl="0">
              <a:buClr>
                <a:schemeClr val="dk1"/>
              </a:buClr>
              <a:buSzPct val="100000"/>
            </a:pPr>
            <a:endParaRPr lang="en-US" sz="1800" dirty="0" smtClean="0">
              <a:solidFill>
                <a:schemeClr val="dk1"/>
              </a:solidFill>
              <a:latin typeface="Calibri"/>
              <a:ea typeface="Calibri"/>
              <a:cs typeface="Calibri"/>
              <a:sym typeface="Calibri"/>
            </a:endParaRPr>
          </a:p>
          <a:p>
            <a:pPr marL="114300" lvl="0" rtl="0">
              <a:buClr>
                <a:schemeClr val="dk1"/>
              </a:buClr>
              <a:buSzPct val="100000"/>
            </a:pPr>
            <a:endParaRPr lang="en-US" sz="1800" dirty="0">
              <a:solidFill>
                <a:schemeClr val="dk1"/>
              </a:solidFill>
              <a:latin typeface="Calibri"/>
              <a:ea typeface="Calibri"/>
              <a:cs typeface="Calibri"/>
              <a:sym typeface="Calibri"/>
            </a:endParaRPr>
          </a:p>
        </p:txBody>
      </p:sp>
      <p:pic>
        <p:nvPicPr>
          <p:cNvPr id="2" name="Picture 1"/>
          <p:cNvPicPr>
            <a:picLocks noChangeAspect="1"/>
          </p:cNvPicPr>
          <p:nvPr/>
        </p:nvPicPr>
        <p:blipFill rotWithShape="1">
          <a:blip r:embed="rId3"/>
          <a:srcRect r="9106" b="2995"/>
          <a:stretch/>
        </p:blipFill>
        <p:spPr>
          <a:xfrm>
            <a:off x="-1" y="1914101"/>
            <a:ext cx="7199291" cy="4795792"/>
          </a:xfrm>
          <a:prstGeom prst="rect">
            <a:avLst/>
          </a:prstGeom>
        </p:spPr>
      </p:pic>
      <p:sp>
        <p:nvSpPr>
          <p:cNvPr id="3" name="Rectangle 2"/>
          <p:cNvSpPr/>
          <p:nvPr/>
        </p:nvSpPr>
        <p:spPr>
          <a:xfrm>
            <a:off x="5926605" y="4567283"/>
            <a:ext cx="3217395" cy="1754326"/>
          </a:xfrm>
          <a:prstGeom prst="rect">
            <a:avLst/>
          </a:prstGeom>
        </p:spPr>
        <p:txBody>
          <a:bodyPr wrap="square">
            <a:spAutoFit/>
          </a:bodyPr>
          <a:lstStyle/>
          <a:p>
            <a:pPr marL="457200" lvl="0"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Recently announced </a:t>
            </a:r>
            <a:r>
              <a:rPr lang="en-US" sz="1800" dirty="0">
                <a:solidFill>
                  <a:schemeClr val="dk1"/>
                </a:solidFill>
                <a:latin typeface="Calibri"/>
                <a:ea typeface="Calibri"/>
                <a:cs typeface="Calibri"/>
                <a:sym typeface="Calibri"/>
              </a:rPr>
              <a:t>partnership with American Well (Telemedicine corporation)</a:t>
            </a:r>
          </a:p>
          <a:p>
            <a:pPr marL="1196975" lvl="0" indent="-342900">
              <a:buClr>
                <a:srgbClr val="000000"/>
              </a:buClr>
              <a:buSzPct val="100000"/>
              <a:buFont typeface="Calibri"/>
              <a:buChar char="●"/>
            </a:pPr>
            <a:r>
              <a:rPr lang="en-US" sz="1800" dirty="0">
                <a:solidFill>
                  <a:schemeClr val="dk1"/>
                </a:solidFill>
                <a:latin typeface="Calibri"/>
                <a:ea typeface="Calibri"/>
                <a:cs typeface="Calibri"/>
                <a:sym typeface="Calibri"/>
              </a:rPr>
              <a:t>Launch date goal = January 2014</a:t>
            </a:r>
            <a:endParaRPr lang="en-US" sz="1800" b="1" dirty="0">
              <a:solidFill>
                <a:schemeClr val="dk1"/>
              </a:solidFill>
              <a:latin typeface="Calibri"/>
              <a:ea typeface="Calibri"/>
              <a:cs typeface="Calibri"/>
              <a:sym typeface="Calibri"/>
            </a:endParaRPr>
          </a:p>
        </p:txBody>
      </p:sp>
      <p:sp>
        <p:nvSpPr>
          <p:cNvPr id="4" name="Rectangle 3"/>
          <p:cNvSpPr/>
          <p:nvPr/>
        </p:nvSpPr>
        <p:spPr>
          <a:xfrm>
            <a:off x="5926605" y="2050930"/>
            <a:ext cx="3063794" cy="1754326"/>
          </a:xfrm>
          <a:prstGeom prst="rect">
            <a:avLst/>
          </a:prstGeom>
        </p:spPr>
        <p:txBody>
          <a:bodyPr wrap="square">
            <a:spAutoFit/>
          </a:bodyPr>
          <a:lstStyle/>
          <a:p>
            <a:pPr marL="457200" lvl="0" indent="-342900">
              <a:buClr>
                <a:srgbClr val="000000"/>
              </a:buClr>
              <a:buSzPct val="100000"/>
              <a:buFont typeface="Calibri"/>
              <a:buChar char="●"/>
            </a:pPr>
            <a:r>
              <a:rPr lang="en-US" sz="1800" dirty="0">
                <a:solidFill>
                  <a:schemeClr val="dk1"/>
                </a:solidFill>
                <a:latin typeface="Calibri"/>
                <a:ea typeface="Calibri"/>
                <a:cs typeface="Calibri"/>
                <a:sym typeface="Calibri"/>
              </a:rPr>
              <a:t>“Open architecture” </a:t>
            </a:r>
            <a:r>
              <a:rPr lang="en-US" sz="1800" dirty="0" smtClean="0">
                <a:solidFill>
                  <a:schemeClr val="dk1"/>
                </a:solidFill>
                <a:latin typeface="Calibri"/>
                <a:ea typeface="Calibri"/>
                <a:cs typeface="Calibri"/>
                <a:sym typeface="Calibri"/>
              </a:rPr>
              <a:t>–connection </a:t>
            </a:r>
            <a:r>
              <a:rPr lang="en-US" sz="1800" dirty="0">
                <a:solidFill>
                  <a:schemeClr val="dk1"/>
                </a:solidFill>
                <a:latin typeface="Calibri"/>
                <a:ea typeface="Calibri"/>
                <a:cs typeface="Calibri"/>
                <a:sym typeface="Calibri"/>
              </a:rPr>
              <a:t>to third-party </a:t>
            </a:r>
            <a:r>
              <a:rPr lang="en-US" sz="1800" dirty="0" smtClean="0">
                <a:solidFill>
                  <a:schemeClr val="dk1"/>
                </a:solidFill>
                <a:latin typeface="Calibri"/>
                <a:ea typeface="Calibri"/>
                <a:cs typeface="Calibri"/>
                <a:sym typeface="Calibri"/>
              </a:rPr>
              <a:t>vendors</a:t>
            </a:r>
            <a:endParaRPr lang="en-US" sz="1800" dirty="0">
              <a:solidFill>
                <a:schemeClr val="dk1"/>
              </a:solidFill>
              <a:latin typeface="Calibri"/>
              <a:ea typeface="Calibri"/>
              <a:cs typeface="Calibri"/>
              <a:sym typeface="Calibri"/>
            </a:endParaRPr>
          </a:p>
          <a:p>
            <a:pPr marL="457200" lvl="0" indent="-342900">
              <a:buClr>
                <a:srgbClr val="000000"/>
              </a:buClr>
              <a:buSzPct val="100000"/>
              <a:buFont typeface="Calibri"/>
              <a:buChar char="●"/>
            </a:pPr>
            <a:r>
              <a:rPr lang="en-US" sz="1800" dirty="0">
                <a:solidFill>
                  <a:schemeClr val="dk1"/>
                </a:solidFill>
                <a:latin typeface="Calibri"/>
                <a:ea typeface="Calibri"/>
                <a:cs typeface="Calibri"/>
                <a:sym typeface="Calibri"/>
              </a:rPr>
              <a:t>CCHIT certified, meets Meaningful Use requirements</a:t>
            </a:r>
          </a:p>
        </p:txBody>
      </p:sp>
    </p:spTree>
    <p:extLst>
      <p:ext uri="{BB962C8B-B14F-4D97-AF65-F5344CB8AC3E}">
        <p14:creationId xmlns:p14="http://schemas.microsoft.com/office/powerpoint/2010/main" val="2262619919"/>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615951"/>
            <a:ext cx="8229600" cy="527050"/>
          </a:xfrm>
          <a:prstGeom prst="rect">
            <a:avLst/>
          </a:prstGeom>
          <a:noFill/>
          <a:ln>
            <a:noFill/>
          </a:ln>
        </p:spPr>
        <p:txBody>
          <a:bodyPr lIns="91425" tIns="45700" rIns="91425" bIns="45700" anchor="ctr" anchorCtr="0">
            <a:noAutofit/>
          </a:bodyPr>
          <a:lstStyle/>
          <a:p>
            <a:pPr lvl="0">
              <a:buClr>
                <a:schemeClr val="dk1"/>
              </a:buClr>
              <a:buSzPct val="25000"/>
            </a:pPr>
            <a:r>
              <a:rPr lang="en-US" sz="2800" b="1" dirty="0" smtClean="0">
                <a:solidFill>
                  <a:schemeClr val="dk1"/>
                </a:solidFill>
                <a:latin typeface="Calibri"/>
                <a:ea typeface="Calibri"/>
                <a:cs typeface="Calibri"/>
                <a:sym typeface="Calibri"/>
              </a:rPr>
              <a:t>EHR Platform:</a:t>
            </a:r>
            <a:br>
              <a:rPr lang="en-US" sz="2800" b="1" dirty="0" smtClean="0">
                <a:solidFill>
                  <a:schemeClr val="dk1"/>
                </a:solidFill>
                <a:latin typeface="Calibri"/>
                <a:ea typeface="Calibri"/>
                <a:cs typeface="Calibri"/>
                <a:sym typeface="Calibri"/>
              </a:rPr>
            </a:br>
            <a:r>
              <a:rPr lang="en-US" sz="2800" b="1" dirty="0" smtClean="0">
                <a:solidFill>
                  <a:schemeClr val="dk1"/>
                </a:solidFill>
                <a:latin typeface="Calibri"/>
                <a:ea typeface="Calibri"/>
                <a:cs typeface="Calibri"/>
                <a:sym typeface="Calibri"/>
              </a:rPr>
              <a:t>EPIC</a:t>
            </a:r>
          </a:p>
        </p:txBody>
      </p:sp>
      <p:sp>
        <p:nvSpPr>
          <p:cNvPr id="68" name="Shape 68"/>
          <p:cNvSpPr txBox="1"/>
          <p:nvPr/>
        </p:nvSpPr>
        <p:spPr>
          <a:xfrm>
            <a:off x="559553" y="1265025"/>
            <a:ext cx="8412900" cy="4392600"/>
          </a:xfrm>
          <a:prstGeom prst="rect">
            <a:avLst/>
          </a:prstGeom>
          <a:noFill/>
          <a:ln>
            <a:noFill/>
          </a:ln>
        </p:spPr>
        <p:txBody>
          <a:bodyPr lIns="91425" tIns="91425" rIns="91425" bIns="91425" anchor="t" anchorCtr="0">
            <a:noAutofit/>
          </a:bodyPr>
          <a:lstStyle/>
          <a:p>
            <a:endParaRPr/>
          </a:p>
        </p:txBody>
      </p:sp>
      <p:sp>
        <p:nvSpPr>
          <p:cNvPr id="69" name="Shape 69"/>
          <p:cNvSpPr txBox="1"/>
          <p:nvPr/>
        </p:nvSpPr>
        <p:spPr>
          <a:xfrm>
            <a:off x="1119300" y="1186028"/>
            <a:ext cx="7567500" cy="1750356"/>
          </a:xfrm>
          <a:prstGeom prst="rect">
            <a:avLst/>
          </a:prstGeom>
        </p:spPr>
        <p:txBody>
          <a:bodyPr lIns="91425" tIns="91425" rIns="91425" bIns="91425" anchor="t" anchorCtr="0">
            <a:noAutofit/>
          </a:bodyPr>
          <a:lstStyle/>
          <a:p>
            <a:pPr marL="457200" indent="-342900">
              <a:buClr>
                <a:srgbClr val="000000"/>
              </a:buClr>
              <a:buSzPct val="100000"/>
              <a:buFont typeface="Calibri"/>
              <a:buChar char="●"/>
            </a:pPr>
            <a:r>
              <a:rPr lang="en-US" sz="1600" dirty="0" smtClean="0">
                <a:solidFill>
                  <a:schemeClr val="dk1"/>
                </a:solidFill>
                <a:latin typeface="Calibri"/>
                <a:ea typeface="Calibri"/>
                <a:cs typeface="Calibri"/>
                <a:sym typeface="Calibri"/>
              </a:rPr>
              <a:t>Founded in 1979</a:t>
            </a:r>
            <a:endParaRPr lang="en-US" sz="1600" dirty="0">
              <a:solidFill>
                <a:schemeClr val="dk1"/>
              </a:solidFill>
              <a:latin typeface="Calibri"/>
              <a:ea typeface="Calibri"/>
              <a:cs typeface="Calibri"/>
              <a:sym typeface="Calibri"/>
            </a:endParaRPr>
          </a:p>
          <a:p>
            <a:pPr marL="457200" lvl="0" indent="-342900">
              <a:buClr>
                <a:srgbClr val="000000"/>
              </a:buClr>
              <a:buSzPct val="100000"/>
              <a:buFont typeface="Calibri"/>
              <a:buChar char="●"/>
            </a:pPr>
            <a:r>
              <a:rPr lang="en-US" sz="1600" dirty="0" smtClean="0">
                <a:solidFill>
                  <a:schemeClr val="dk1"/>
                </a:solidFill>
                <a:latin typeface="Calibri"/>
                <a:ea typeface="Calibri"/>
                <a:cs typeface="Calibri"/>
                <a:sym typeface="Calibri"/>
              </a:rPr>
              <a:t>“Care Everywhere”:  Physician controls what information is transferred across settings</a:t>
            </a:r>
          </a:p>
          <a:p>
            <a:pPr marL="457200" lvl="1" indent="-342900">
              <a:buClr>
                <a:srgbClr val="000000"/>
              </a:buClr>
              <a:buSzPct val="100000"/>
              <a:buFont typeface="Calibri"/>
              <a:buChar char="●"/>
            </a:pPr>
            <a:r>
              <a:rPr lang="en-US" sz="1600" dirty="0" smtClean="0">
                <a:solidFill>
                  <a:schemeClr val="dk1"/>
                </a:solidFill>
                <a:latin typeface="Calibri"/>
                <a:ea typeface="Calibri"/>
                <a:cs typeface="Calibri"/>
                <a:sym typeface="Calibri"/>
              </a:rPr>
              <a:t>“Lucy PHR”:  Patient controls information sharing among providers and locations</a:t>
            </a:r>
          </a:p>
          <a:p>
            <a:pPr marL="457200" lvl="1" indent="-342900">
              <a:buClr>
                <a:srgbClr val="000000"/>
              </a:buClr>
              <a:buSzPct val="100000"/>
              <a:buFont typeface="Calibri"/>
              <a:buChar char="●"/>
            </a:pPr>
            <a:r>
              <a:rPr lang="en-US" sz="1600" dirty="0" err="1" smtClean="0">
                <a:solidFill>
                  <a:schemeClr val="dk1"/>
                </a:solidFill>
                <a:latin typeface="Calibri"/>
                <a:ea typeface="Calibri"/>
                <a:cs typeface="Calibri"/>
                <a:sym typeface="Calibri"/>
              </a:rPr>
              <a:t>EpicCare</a:t>
            </a:r>
            <a:r>
              <a:rPr lang="en-US" sz="1600" dirty="0" smtClean="0">
                <a:solidFill>
                  <a:schemeClr val="dk1"/>
                </a:solidFill>
                <a:latin typeface="Calibri"/>
                <a:ea typeface="Calibri"/>
                <a:cs typeface="Calibri"/>
                <a:sym typeface="Calibri"/>
              </a:rPr>
              <a:t>: “chart review, order management, and documentation”</a:t>
            </a:r>
          </a:p>
          <a:p>
            <a:pPr marL="457200" lvl="1" indent="-342900">
              <a:buClr>
                <a:srgbClr val="000000"/>
              </a:buClr>
              <a:buSzPct val="100000"/>
              <a:buFont typeface="Calibri"/>
              <a:buChar char="●"/>
            </a:pPr>
            <a:r>
              <a:rPr lang="en-US" sz="1600" dirty="0" smtClean="0">
                <a:solidFill>
                  <a:schemeClr val="dk1"/>
                </a:solidFill>
                <a:latin typeface="Calibri"/>
                <a:ea typeface="Calibri"/>
                <a:cs typeface="Calibri"/>
                <a:sym typeface="Calibri"/>
              </a:rPr>
              <a:t>Telemedicine already integrated into EPIC platform</a:t>
            </a:r>
          </a:p>
          <a:p>
            <a:pPr marL="457200" lvl="1" indent="-342900">
              <a:buClr>
                <a:srgbClr val="000000"/>
              </a:buClr>
              <a:buSzPct val="100000"/>
              <a:buFont typeface="Calibri"/>
              <a:buChar char="●"/>
            </a:pPr>
            <a:r>
              <a:rPr lang="en-US" sz="1600" dirty="0" smtClean="0">
                <a:solidFill>
                  <a:schemeClr val="dk1"/>
                </a:solidFill>
                <a:latin typeface="Calibri"/>
                <a:ea typeface="Calibri"/>
                <a:cs typeface="Calibri"/>
                <a:sym typeface="Calibri"/>
              </a:rPr>
              <a:t>EPIC for </a:t>
            </a:r>
            <a:r>
              <a:rPr lang="en-US" sz="1600" dirty="0" err="1" smtClean="0">
                <a:solidFill>
                  <a:schemeClr val="dk1"/>
                </a:solidFill>
                <a:latin typeface="Calibri"/>
                <a:ea typeface="Calibri"/>
                <a:cs typeface="Calibri"/>
                <a:sym typeface="Calibri"/>
              </a:rPr>
              <a:t>iPAD</a:t>
            </a:r>
            <a:r>
              <a:rPr lang="en-US" sz="1600" dirty="0" smtClean="0">
                <a:solidFill>
                  <a:schemeClr val="dk1"/>
                </a:solidFill>
                <a:latin typeface="Calibri"/>
                <a:ea typeface="Calibri"/>
                <a:cs typeface="Calibri"/>
                <a:sym typeface="Calibri"/>
              </a:rPr>
              <a:t>:</a:t>
            </a:r>
          </a:p>
          <a:p>
            <a:pPr marL="114300" lvl="0">
              <a:buClr>
                <a:srgbClr val="000000"/>
              </a:buClr>
              <a:buSzPct val="100000"/>
            </a:pPr>
            <a:endParaRPr lang="en-US" sz="1800" b="1" dirty="0">
              <a:solidFill>
                <a:schemeClr val="dk1"/>
              </a:solidFill>
              <a:latin typeface="Calibri"/>
              <a:ea typeface="Calibri"/>
              <a:cs typeface="Calibri"/>
              <a:sym typeface="Calibri"/>
            </a:endParaRPr>
          </a:p>
          <a:p>
            <a:pPr marL="114300">
              <a:buClr>
                <a:schemeClr val="dk1"/>
              </a:buClr>
              <a:buSzPct val="100000"/>
            </a:pPr>
            <a:endParaRPr lang="en-US" sz="1800" b="1" dirty="0">
              <a:solidFill>
                <a:schemeClr val="dk1"/>
              </a:solidFill>
              <a:latin typeface="Calibri"/>
              <a:ea typeface="Calibri"/>
              <a:cs typeface="Calibri"/>
              <a:sym typeface="Calibri"/>
            </a:endParaRPr>
          </a:p>
          <a:p>
            <a:pPr marL="114300" lvl="0" rtl="0">
              <a:buClr>
                <a:schemeClr val="dk1"/>
              </a:buClr>
              <a:buSzPct val="100000"/>
            </a:pPr>
            <a:endParaRPr lang="en-US" sz="1800" dirty="0" smtClean="0">
              <a:solidFill>
                <a:schemeClr val="dk1"/>
              </a:solidFill>
              <a:latin typeface="Calibri"/>
              <a:ea typeface="Calibri"/>
              <a:cs typeface="Calibri"/>
              <a:sym typeface="Calibri"/>
            </a:endParaRPr>
          </a:p>
          <a:p>
            <a:pPr marL="114300" lvl="0" rtl="0">
              <a:buClr>
                <a:schemeClr val="dk1"/>
              </a:buClr>
              <a:buSzPct val="100000"/>
            </a:pPr>
            <a:endParaRPr lang="en-US" sz="1800" dirty="0">
              <a:solidFill>
                <a:schemeClr val="dk1"/>
              </a:solidFill>
              <a:latin typeface="Calibri"/>
              <a:ea typeface="Calibri"/>
              <a:cs typeface="Calibri"/>
              <a:sym typeface="Calibri"/>
            </a:endParaRPr>
          </a:p>
        </p:txBody>
      </p:sp>
      <p:pic>
        <p:nvPicPr>
          <p:cNvPr id="3" name="Picture 2"/>
          <p:cNvPicPr>
            <a:picLocks noChangeAspect="1"/>
          </p:cNvPicPr>
          <p:nvPr/>
        </p:nvPicPr>
        <p:blipFill rotWithShape="1">
          <a:blip r:embed="rId3"/>
          <a:srcRect r="2481"/>
          <a:stretch/>
        </p:blipFill>
        <p:spPr>
          <a:xfrm>
            <a:off x="-198119" y="3058408"/>
            <a:ext cx="9342119" cy="3740476"/>
          </a:xfrm>
          <a:prstGeom prst="rect">
            <a:avLst/>
          </a:prstGeom>
        </p:spPr>
      </p:pic>
    </p:spTree>
    <p:extLst>
      <p:ext uri="{BB962C8B-B14F-4D97-AF65-F5344CB8AC3E}">
        <p14:creationId xmlns:p14="http://schemas.microsoft.com/office/powerpoint/2010/main" val="4126759764"/>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615930"/>
            <a:ext cx="8229600" cy="716385"/>
          </a:xfrm>
          <a:prstGeom prst="rect">
            <a:avLst/>
          </a:prstGeom>
          <a:noFill/>
          <a:ln>
            <a:noFill/>
          </a:ln>
        </p:spPr>
        <p:txBody>
          <a:bodyPr lIns="91425" tIns="45700" rIns="91425" bIns="45700" anchor="ctr" anchorCtr="0">
            <a:noAutofit/>
          </a:bodyPr>
          <a:lstStyle/>
          <a:p>
            <a:pPr lvl="0">
              <a:buClr>
                <a:schemeClr val="dk1"/>
              </a:buClr>
              <a:buSzPct val="25000"/>
            </a:pPr>
            <a:r>
              <a:rPr lang="en-US" sz="2800" b="1" dirty="0" smtClean="0">
                <a:solidFill>
                  <a:schemeClr val="dk1"/>
                </a:solidFill>
                <a:latin typeface="Calibri"/>
                <a:ea typeface="Calibri"/>
                <a:cs typeface="Calibri"/>
                <a:sym typeface="Calibri"/>
              </a:rPr>
              <a:t>EHR Platform:</a:t>
            </a:r>
            <a:br>
              <a:rPr lang="en-US" sz="2800" b="1" dirty="0" smtClean="0">
                <a:solidFill>
                  <a:schemeClr val="dk1"/>
                </a:solidFill>
                <a:latin typeface="Calibri"/>
                <a:ea typeface="Calibri"/>
                <a:cs typeface="Calibri"/>
                <a:sym typeface="Calibri"/>
              </a:rPr>
            </a:br>
            <a:r>
              <a:rPr lang="en-US" sz="2800" b="1" dirty="0" smtClean="0">
                <a:solidFill>
                  <a:schemeClr val="dk1"/>
                </a:solidFill>
                <a:latin typeface="Calibri"/>
                <a:ea typeface="Calibri"/>
                <a:cs typeface="Calibri"/>
                <a:sym typeface="Calibri"/>
              </a:rPr>
              <a:t>EPIC</a:t>
            </a:r>
          </a:p>
        </p:txBody>
      </p:sp>
      <p:sp>
        <p:nvSpPr>
          <p:cNvPr id="69" name="Shape 69"/>
          <p:cNvSpPr txBox="1"/>
          <p:nvPr/>
        </p:nvSpPr>
        <p:spPr>
          <a:xfrm>
            <a:off x="323457" y="1265025"/>
            <a:ext cx="8363343" cy="366827"/>
          </a:xfrm>
          <a:prstGeom prst="rect">
            <a:avLst/>
          </a:prstGeom>
        </p:spPr>
        <p:txBody>
          <a:bodyPr lIns="91425" tIns="91425" rIns="91425" bIns="91425" anchor="t" anchorCtr="0">
            <a:noAutofit/>
          </a:bodyPr>
          <a:lstStyle/>
          <a:p>
            <a:pPr marL="114300" algn="ctr">
              <a:buClr>
                <a:srgbClr val="000000"/>
              </a:buClr>
              <a:buSzPct val="100000"/>
            </a:pPr>
            <a:r>
              <a:rPr lang="en-US" sz="1800" b="1" dirty="0" err="1" smtClean="0">
                <a:solidFill>
                  <a:schemeClr val="dk1"/>
                </a:solidFill>
                <a:latin typeface="Calibri"/>
                <a:ea typeface="Calibri"/>
                <a:cs typeface="Calibri"/>
                <a:sym typeface="Calibri"/>
              </a:rPr>
              <a:t>MyChart</a:t>
            </a:r>
            <a:r>
              <a:rPr lang="en-US" sz="1800" b="1" dirty="0" smtClean="0">
                <a:solidFill>
                  <a:schemeClr val="dk1"/>
                </a:solidFill>
                <a:latin typeface="Calibri"/>
                <a:ea typeface="Calibri"/>
                <a:cs typeface="Calibri"/>
                <a:sym typeface="Calibri"/>
              </a:rPr>
              <a:t> Patient Portal</a:t>
            </a:r>
            <a:endParaRPr lang="en-US" sz="1800" b="1" dirty="0">
              <a:solidFill>
                <a:schemeClr val="dk1"/>
              </a:solidFill>
              <a:latin typeface="Calibri"/>
              <a:ea typeface="Calibri"/>
              <a:cs typeface="Calibri"/>
              <a:sym typeface="Calibri"/>
            </a:endParaRPr>
          </a:p>
        </p:txBody>
      </p:sp>
      <p:pic>
        <p:nvPicPr>
          <p:cNvPr id="2" name="Picture 1"/>
          <p:cNvPicPr>
            <a:picLocks noChangeAspect="1"/>
          </p:cNvPicPr>
          <p:nvPr/>
        </p:nvPicPr>
        <p:blipFill rotWithShape="1">
          <a:blip r:embed="rId3"/>
          <a:srcRect l="2677" r="2958"/>
          <a:stretch/>
        </p:blipFill>
        <p:spPr>
          <a:xfrm>
            <a:off x="0" y="1631853"/>
            <a:ext cx="9144000" cy="5226147"/>
          </a:xfrm>
          <a:prstGeom prst="rect">
            <a:avLst/>
          </a:prstGeom>
        </p:spPr>
      </p:pic>
    </p:spTree>
    <p:extLst>
      <p:ext uri="{BB962C8B-B14F-4D97-AF65-F5344CB8AC3E}">
        <p14:creationId xmlns:p14="http://schemas.microsoft.com/office/powerpoint/2010/main" val="1965933770"/>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57200" y="837175"/>
            <a:ext cx="8229600" cy="692100"/>
          </a:xfrm>
          <a:prstGeom prst="rect">
            <a:avLst/>
          </a:prstGeom>
        </p:spPr>
        <p:txBody>
          <a:bodyPr lIns="91425" tIns="91425" rIns="91425" bIns="91425" anchor="ctr" anchorCtr="0">
            <a:noAutofit/>
          </a:bodyPr>
          <a:lstStyle/>
          <a:p>
            <a:pPr>
              <a:buNone/>
            </a:pPr>
            <a:r>
              <a:rPr lang="en-US" sz="3000" b="1">
                <a:latin typeface="Calibri"/>
                <a:ea typeface="Calibri"/>
                <a:cs typeface="Calibri"/>
                <a:sym typeface="Calibri"/>
              </a:rPr>
              <a:t>Telemedicine and EHR Integration</a:t>
            </a:r>
          </a:p>
        </p:txBody>
      </p:sp>
      <p:sp>
        <p:nvSpPr>
          <p:cNvPr id="260" name="Shape 260"/>
          <p:cNvSpPr txBox="1">
            <a:spLocks noGrp="1"/>
          </p:cNvSpPr>
          <p:nvPr>
            <p:ph type="body" idx="1"/>
          </p:nvPr>
        </p:nvSpPr>
        <p:spPr>
          <a:xfrm>
            <a:off x="457200" y="1673225"/>
            <a:ext cx="8229600" cy="3886200"/>
          </a:xfrm>
          <a:prstGeom prst="rect">
            <a:avLst/>
          </a:prstGeom>
        </p:spPr>
        <p:txBody>
          <a:bodyPr lIns="91425" tIns="91425" rIns="91425" bIns="91425" anchor="t" anchorCtr="0">
            <a:noAutofit/>
          </a:bodyPr>
          <a:lstStyle/>
          <a:p>
            <a:pPr marL="457200" lvl="0" indent="-381000" rtl="0">
              <a:buClr>
                <a:schemeClr val="dk1"/>
              </a:buClr>
              <a:buSzPct val="100000"/>
              <a:buFont typeface="Calibri"/>
              <a:buChar char="●"/>
            </a:pPr>
            <a:r>
              <a:rPr lang="en-US" sz="2400">
                <a:latin typeface="Calibri"/>
                <a:ea typeface="Calibri"/>
                <a:cs typeface="Calibri"/>
                <a:sym typeface="Calibri"/>
              </a:rPr>
              <a:t>A healthcare provider who has a virtual encounter with a patient via telehealth should create an EHR for that patient.</a:t>
            </a:r>
          </a:p>
          <a:p>
            <a:endParaRPr lang="en-US" sz="2400">
              <a:latin typeface="Calibri"/>
              <a:ea typeface="Calibri"/>
              <a:cs typeface="Calibri"/>
              <a:sym typeface="Calibri"/>
            </a:endParaRPr>
          </a:p>
          <a:p>
            <a:pPr marL="457200" lvl="0" indent="-381000" rtl="0">
              <a:buClr>
                <a:schemeClr val="dk1"/>
              </a:buClr>
              <a:buSzPct val="100000"/>
              <a:buFont typeface="Calibri"/>
              <a:buChar char="●"/>
            </a:pPr>
            <a:r>
              <a:rPr lang="en-US" sz="2400">
                <a:latin typeface="Calibri"/>
                <a:ea typeface="Calibri"/>
                <a:cs typeface="Calibri"/>
                <a:sym typeface="Calibri"/>
              </a:rPr>
              <a:t>Then the information can be ported over to a personal health record (PHR) that the patient can view on a portal that also allows communication with the provider.</a:t>
            </a:r>
          </a:p>
          <a:p>
            <a:endParaRPr lang="en-US" sz="2400">
              <a:latin typeface="Calibri"/>
              <a:ea typeface="Calibri"/>
              <a:cs typeface="Calibri"/>
              <a:sym typeface="Calibri"/>
            </a:endParaRPr>
          </a:p>
          <a:p>
            <a:pPr marL="457200" lvl="0" indent="-381000">
              <a:buClr>
                <a:schemeClr val="dk1"/>
              </a:buClr>
              <a:buSzPct val="100000"/>
              <a:buFont typeface="Calibri"/>
              <a:buChar char="●"/>
            </a:pPr>
            <a:r>
              <a:rPr lang="en-US" sz="2400">
                <a:latin typeface="Calibri"/>
                <a:ea typeface="Calibri"/>
                <a:cs typeface="Calibri"/>
                <a:sym typeface="Calibri"/>
              </a:rPr>
              <a:t>The physician can use an HIE to share that information with other providers caring for the same patient.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615950"/>
            <a:ext cx="8229600" cy="692100"/>
          </a:xfrm>
          <a:prstGeom prst="rect">
            <a:avLst/>
          </a:prstGeom>
          <a:noFill/>
          <a:ln>
            <a:noFill/>
          </a:ln>
        </p:spPr>
        <p:txBody>
          <a:bodyPr lIns="91425" tIns="45700" rIns="91425" bIns="45700" anchor="ctr" anchorCtr="0">
            <a:noAutofit/>
          </a:bodyPr>
          <a:lstStyle/>
          <a:p>
            <a:pPr lvl="0">
              <a:buClr>
                <a:schemeClr val="dk1"/>
              </a:buClr>
              <a:buSzPct val="25000"/>
            </a:pPr>
            <a:r>
              <a:rPr lang="en-US" sz="2800" b="1" dirty="0">
                <a:solidFill>
                  <a:schemeClr val="dk1"/>
                </a:solidFill>
                <a:latin typeface="Calibri"/>
                <a:ea typeface="Calibri"/>
                <a:cs typeface="Calibri"/>
                <a:sym typeface="Calibri"/>
              </a:rPr>
              <a:t>Telemedicine Platform:</a:t>
            </a:r>
            <a:br>
              <a:rPr lang="en-US" sz="2800" b="1" dirty="0">
                <a:solidFill>
                  <a:schemeClr val="dk1"/>
                </a:solidFill>
                <a:latin typeface="Calibri"/>
                <a:ea typeface="Calibri"/>
                <a:cs typeface="Calibri"/>
                <a:sym typeface="Calibri"/>
              </a:rPr>
            </a:br>
            <a:r>
              <a:rPr lang="en-US" sz="2800" b="1" dirty="0" err="1" smtClean="0">
                <a:solidFill>
                  <a:schemeClr val="dk1"/>
                </a:solidFill>
                <a:latin typeface="Calibri"/>
                <a:ea typeface="Calibri"/>
                <a:cs typeface="Calibri"/>
                <a:sym typeface="Calibri"/>
              </a:rPr>
              <a:t>Teladoc</a:t>
            </a:r>
            <a:endParaRPr lang="en-US" sz="2800" b="1" dirty="0">
              <a:solidFill>
                <a:schemeClr val="dk1"/>
              </a:solidFill>
              <a:latin typeface="Calibri"/>
              <a:ea typeface="Calibri"/>
              <a:cs typeface="Calibri"/>
              <a:sym typeface="Calibri"/>
            </a:endParaRPr>
          </a:p>
        </p:txBody>
      </p:sp>
      <p:sp>
        <p:nvSpPr>
          <p:cNvPr id="69" name="Shape 69"/>
          <p:cNvSpPr txBox="1"/>
          <p:nvPr/>
        </p:nvSpPr>
        <p:spPr>
          <a:xfrm>
            <a:off x="4945728" y="1442434"/>
            <a:ext cx="4198271" cy="2741581"/>
          </a:xfrm>
          <a:prstGeom prst="rect">
            <a:avLst/>
          </a:prstGeom>
        </p:spPr>
        <p:txBody>
          <a:bodyPr lIns="91425" tIns="91425" rIns="91425" bIns="91425" anchor="t" anchorCtr="0">
            <a:noAutofit/>
          </a:bodyPr>
          <a:lstStyle/>
          <a:p>
            <a:pPr lvl="0"/>
            <a:endParaRPr lang="en-US" sz="1800" b="1" dirty="0" smtClean="0">
              <a:solidFill>
                <a:schemeClr val="dk1"/>
              </a:solidFill>
              <a:latin typeface="Calibri"/>
              <a:ea typeface="Calibri"/>
              <a:cs typeface="Calibri"/>
              <a:sym typeface="Calibri"/>
            </a:endParaRPr>
          </a:p>
          <a:p>
            <a:pPr marL="457200"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Network </a:t>
            </a:r>
            <a:r>
              <a:rPr lang="en-US" sz="1800" dirty="0">
                <a:solidFill>
                  <a:schemeClr val="dk1"/>
                </a:solidFill>
                <a:latin typeface="Calibri"/>
                <a:ea typeface="Calibri"/>
                <a:cs typeface="Calibri"/>
                <a:sym typeface="Calibri"/>
              </a:rPr>
              <a:t>of physicians offering phone/web-based consultations</a:t>
            </a:r>
          </a:p>
          <a:p>
            <a:pPr marL="457200" lvl="0"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“One of the largest telemedicine providers in the U.S.”</a:t>
            </a:r>
          </a:p>
          <a:p>
            <a:pPr marL="457200" lvl="0"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2103:  6 million members, 12,000+ consultations</a:t>
            </a:r>
          </a:p>
          <a:p>
            <a:pPr marL="457200" lvl="0"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24-hour access to providers</a:t>
            </a:r>
            <a:endParaRPr lang="en-US" sz="1800" dirty="0">
              <a:solidFill>
                <a:schemeClr val="dk1"/>
              </a:solidFill>
              <a:latin typeface="Calibri"/>
              <a:ea typeface="Calibri"/>
              <a:cs typeface="Calibri"/>
              <a:sym typeface="Calibri"/>
            </a:endParaRPr>
          </a:p>
          <a:p>
            <a:pPr marL="457200" lvl="0" indent="-342900">
              <a:buClr>
                <a:srgbClr val="000000"/>
              </a:buClr>
              <a:buSzPct val="100000"/>
              <a:buFont typeface="Calibri"/>
              <a:buChar char="●"/>
            </a:pPr>
            <a:endParaRPr lang="en-US" sz="1800" dirty="0" smtClean="0">
              <a:solidFill>
                <a:schemeClr val="dk1"/>
              </a:solidFill>
              <a:latin typeface="Calibri"/>
              <a:ea typeface="Calibri"/>
              <a:cs typeface="Calibri"/>
              <a:sym typeface="Calibri"/>
            </a:endParaRPr>
          </a:p>
          <a:p>
            <a:pPr marL="114300" lvl="0">
              <a:buClr>
                <a:srgbClr val="000000"/>
              </a:buClr>
              <a:buSzPct val="100000"/>
            </a:pPr>
            <a:endParaRPr lang="en-US" sz="1800" b="1" dirty="0">
              <a:solidFill>
                <a:schemeClr val="dk1"/>
              </a:solidFill>
              <a:latin typeface="Calibri"/>
              <a:ea typeface="Calibri"/>
              <a:cs typeface="Calibri"/>
              <a:sym typeface="Calibri"/>
            </a:endParaRPr>
          </a:p>
          <a:p>
            <a:pPr marL="114300">
              <a:buClr>
                <a:schemeClr val="dk1"/>
              </a:buClr>
              <a:buSzPct val="100000"/>
            </a:pPr>
            <a:endParaRPr lang="en-US" sz="1800" b="1" dirty="0">
              <a:solidFill>
                <a:schemeClr val="dk1"/>
              </a:solidFill>
              <a:latin typeface="Calibri"/>
              <a:ea typeface="Calibri"/>
              <a:cs typeface="Calibri"/>
              <a:sym typeface="Calibri"/>
            </a:endParaRPr>
          </a:p>
          <a:p>
            <a:pPr marL="114300" lvl="0" rtl="0">
              <a:buClr>
                <a:schemeClr val="dk1"/>
              </a:buClr>
              <a:buSzPct val="100000"/>
            </a:pPr>
            <a:endParaRPr lang="en-US" sz="1800" dirty="0" smtClean="0">
              <a:solidFill>
                <a:schemeClr val="dk1"/>
              </a:solidFill>
              <a:latin typeface="Calibri"/>
              <a:ea typeface="Calibri"/>
              <a:cs typeface="Calibri"/>
              <a:sym typeface="Calibri"/>
            </a:endParaRPr>
          </a:p>
          <a:p>
            <a:pPr marL="114300" lvl="0" rtl="0">
              <a:buClr>
                <a:schemeClr val="dk1"/>
              </a:buClr>
              <a:buSzPct val="100000"/>
            </a:pPr>
            <a:endParaRPr lang="en-US" sz="1800" dirty="0">
              <a:solidFill>
                <a:schemeClr val="dk1"/>
              </a:solidFill>
              <a:latin typeface="Calibri"/>
              <a:ea typeface="Calibri"/>
              <a:cs typeface="Calibri"/>
              <a:sym typeface="Calibri"/>
            </a:endParaRPr>
          </a:p>
        </p:txBody>
      </p:sp>
      <p:pic>
        <p:nvPicPr>
          <p:cNvPr id="2" name="Picture 1"/>
          <p:cNvPicPr>
            <a:picLocks noChangeAspect="1"/>
          </p:cNvPicPr>
          <p:nvPr/>
        </p:nvPicPr>
        <p:blipFill rotWithShape="1">
          <a:blip r:embed="rId3"/>
          <a:srcRect r="9604" b="7215"/>
          <a:stretch/>
        </p:blipFill>
        <p:spPr>
          <a:xfrm>
            <a:off x="115911" y="1308050"/>
            <a:ext cx="4829816" cy="2980615"/>
          </a:xfrm>
          <a:prstGeom prst="rect">
            <a:avLst/>
          </a:prstGeom>
        </p:spPr>
      </p:pic>
      <p:sp>
        <p:nvSpPr>
          <p:cNvPr id="3" name="Rectangle 2"/>
          <p:cNvSpPr/>
          <p:nvPr/>
        </p:nvSpPr>
        <p:spPr>
          <a:xfrm>
            <a:off x="2105695" y="4184015"/>
            <a:ext cx="7038305" cy="2308324"/>
          </a:xfrm>
          <a:prstGeom prst="rect">
            <a:avLst/>
          </a:prstGeom>
        </p:spPr>
        <p:txBody>
          <a:bodyPr wrap="square">
            <a:spAutoFit/>
          </a:bodyPr>
          <a:lstStyle/>
          <a:p>
            <a:pPr marL="457200" lvl="0" indent="-342900">
              <a:buClr>
                <a:srgbClr val="000000"/>
              </a:buClr>
              <a:buSzPct val="100000"/>
              <a:buFont typeface="Calibri"/>
              <a:buChar char="●"/>
            </a:pPr>
            <a:r>
              <a:rPr lang="en-US" sz="1600" dirty="0">
                <a:solidFill>
                  <a:schemeClr val="dk1"/>
                </a:solidFill>
                <a:latin typeface="Calibri"/>
                <a:ea typeface="Calibri"/>
                <a:cs typeface="Calibri"/>
                <a:sym typeface="Calibri"/>
              </a:rPr>
              <a:t>Pros:</a:t>
            </a:r>
          </a:p>
          <a:p>
            <a:pPr marL="1254125" indent="-342900">
              <a:buClr>
                <a:srgbClr val="000000"/>
              </a:buClr>
              <a:buSzPct val="100000"/>
              <a:buFont typeface="Calibri"/>
              <a:buChar char="●"/>
            </a:pPr>
            <a:r>
              <a:rPr lang="en-US" sz="1600" kern="1200" dirty="0">
                <a:solidFill>
                  <a:schemeClr val="tx1"/>
                </a:solidFill>
                <a:latin typeface="Calibri" panose="020F0502020204030204" pitchFamily="34" charset="0"/>
              </a:rPr>
              <a:t>Easily used - basic technology</a:t>
            </a:r>
          </a:p>
          <a:p>
            <a:pPr marL="1254125" indent="-342900">
              <a:buClr>
                <a:srgbClr val="000000"/>
              </a:buClr>
              <a:buSzPct val="100000"/>
              <a:buFont typeface="Calibri"/>
              <a:buChar char="●"/>
            </a:pPr>
            <a:r>
              <a:rPr lang="en-US" sz="1600" kern="1200" dirty="0">
                <a:solidFill>
                  <a:schemeClr val="tx1"/>
                </a:solidFill>
                <a:latin typeface="Calibri" panose="020F0502020204030204" pitchFamily="34" charset="0"/>
              </a:rPr>
              <a:t>Inexpensive - $38/”visit”</a:t>
            </a:r>
          </a:p>
          <a:p>
            <a:pPr marL="1254125" lvl="0" indent="-342900">
              <a:buClr>
                <a:srgbClr val="000000"/>
              </a:buClr>
              <a:buSzPct val="100000"/>
              <a:buFont typeface="Calibri"/>
              <a:buChar char="●"/>
            </a:pPr>
            <a:r>
              <a:rPr lang="en-US" sz="1600" dirty="0">
                <a:solidFill>
                  <a:schemeClr val="dk1"/>
                </a:solidFill>
                <a:latin typeface="Calibri"/>
                <a:ea typeface="Calibri"/>
                <a:cs typeface="Calibri"/>
                <a:sym typeface="Calibri"/>
              </a:rPr>
              <a:t>Care not limited to specific issues/conditions</a:t>
            </a:r>
          </a:p>
          <a:p>
            <a:pPr marL="457200" lvl="0" indent="-342900">
              <a:buClr>
                <a:srgbClr val="000000"/>
              </a:buClr>
              <a:buSzPct val="100000"/>
              <a:buFont typeface="Calibri"/>
              <a:buChar char="●"/>
            </a:pPr>
            <a:r>
              <a:rPr lang="en-US" sz="1600" dirty="0">
                <a:solidFill>
                  <a:schemeClr val="dk1"/>
                </a:solidFill>
                <a:latin typeface="Calibri"/>
                <a:ea typeface="Calibri"/>
                <a:cs typeface="Calibri"/>
                <a:sym typeface="Calibri"/>
              </a:rPr>
              <a:t>Cons:</a:t>
            </a:r>
          </a:p>
          <a:p>
            <a:pPr marL="1254125" lvl="0" indent="-342900">
              <a:buClr>
                <a:srgbClr val="000000"/>
              </a:buClr>
              <a:buSzPct val="100000"/>
              <a:buFont typeface="Calibri"/>
              <a:buChar char="●"/>
            </a:pPr>
            <a:r>
              <a:rPr lang="en-US" sz="1600" dirty="0">
                <a:solidFill>
                  <a:schemeClr val="dk1"/>
                </a:solidFill>
                <a:latin typeface="Calibri"/>
                <a:ea typeface="Calibri"/>
                <a:cs typeface="Calibri"/>
                <a:sym typeface="Calibri"/>
              </a:rPr>
              <a:t>Phone encounters may limit diagnostic ability</a:t>
            </a:r>
          </a:p>
          <a:p>
            <a:pPr marL="1254125" lvl="0" indent="-342900">
              <a:buClr>
                <a:srgbClr val="000000"/>
              </a:buClr>
              <a:buSzPct val="100000"/>
              <a:buFont typeface="Calibri"/>
              <a:buChar char="●"/>
            </a:pPr>
            <a:r>
              <a:rPr lang="en-US" sz="1600" dirty="0">
                <a:solidFill>
                  <a:schemeClr val="dk1"/>
                </a:solidFill>
                <a:latin typeface="Calibri"/>
                <a:ea typeface="Calibri"/>
                <a:cs typeface="Calibri"/>
                <a:sym typeface="Calibri"/>
              </a:rPr>
              <a:t>Patient’s medical record not accessible to </a:t>
            </a:r>
            <a:r>
              <a:rPr lang="en-US" sz="1600" dirty="0" err="1">
                <a:solidFill>
                  <a:schemeClr val="dk1"/>
                </a:solidFill>
                <a:latin typeface="Calibri"/>
                <a:ea typeface="Calibri"/>
                <a:cs typeface="Calibri"/>
                <a:sym typeface="Calibri"/>
              </a:rPr>
              <a:t>Teladoc</a:t>
            </a:r>
            <a:r>
              <a:rPr lang="en-US" sz="1600" dirty="0">
                <a:solidFill>
                  <a:schemeClr val="dk1"/>
                </a:solidFill>
                <a:latin typeface="Calibri"/>
                <a:ea typeface="Calibri"/>
                <a:cs typeface="Calibri"/>
                <a:sym typeface="Calibri"/>
              </a:rPr>
              <a:t> providers</a:t>
            </a:r>
          </a:p>
          <a:p>
            <a:pPr marL="1254125" lvl="0" indent="-342900">
              <a:buClr>
                <a:schemeClr val="dk1"/>
              </a:buClr>
              <a:buSzPct val="100000"/>
              <a:buFont typeface="Calibri"/>
              <a:buChar char="●"/>
            </a:pPr>
            <a:r>
              <a:rPr lang="en-US" sz="1600" dirty="0">
                <a:solidFill>
                  <a:schemeClr val="dk1"/>
                </a:solidFill>
                <a:latin typeface="Calibri"/>
                <a:ea typeface="Calibri"/>
                <a:cs typeface="Calibri"/>
                <a:sym typeface="Calibri"/>
              </a:rPr>
              <a:t>Patient symptoms/reason for seeking care </a:t>
            </a:r>
            <a:r>
              <a:rPr lang="en-US" sz="1600" dirty="0" smtClean="0">
                <a:solidFill>
                  <a:schemeClr val="dk1"/>
                </a:solidFill>
                <a:latin typeface="Calibri"/>
                <a:ea typeface="Calibri"/>
                <a:cs typeface="Calibri"/>
                <a:sym typeface="Calibri"/>
              </a:rPr>
              <a:t>not submitted with request for care</a:t>
            </a:r>
            <a:endParaRPr lang="en-US" sz="16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7065777"/>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457200" y="6159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i="0" u="none" strike="noStrike" cap="none" baseline="0">
                <a:solidFill>
                  <a:schemeClr val="dk1"/>
                </a:solidFill>
                <a:latin typeface="Calibri"/>
                <a:ea typeface="Calibri"/>
                <a:cs typeface="Calibri"/>
                <a:sym typeface="Calibri"/>
                <a:rtl val="0"/>
              </a:rPr>
              <a:t>Telemedicine </a:t>
            </a:r>
            <a:r>
              <a:rPr lang="en-US" sz="2800" b="1">
                <a:solidFill>
                  <a:schemeClr val="dk1"/>
                </a:solidFill>
                <a:latin typeface="Calibri"/>
                <a:ea typeface="Calibri"/>
                <a:cs typeface="Calibri"/>
                <a:sym typeface="Calibri"/>
                <a:rtl val="0"/>
              </a:rPr>
              <a:t>Platform:</a:t>
            </a:r>
          </a:p>
        </p:txBody>
      </p:sp>
      <p:sp>
        <p:nvSpPr>
          <p:cNvPr id="275" name="Shape 275"/>
          <p:cNvSpPr txBox="1"/>
          <p:nvPr/>
        </p:nvSpPr>
        <p:spPr>
          <a:xfrm>
            <a:off x="517350" y="1265025"/>
            <a:ext cx="8412900" cy="4392600"/>
          </a:xfrm>
          <a:prstGeom prst="rect">
            <a:avLst/>
          </a:prstGeom>
          <a:noFill/>
          <a:ln>
            <a:noFill/>
          </a:ln>
        </p:spPr>
        <p:txBody>
          <a:bodyPr lIns="91425" tIns="91425" rIns="91425" bIns="91425" anchor="t" anchorCtr="0">
            <a:noAutofit/>
          </a:bodyPr>
          <a:lstStyle/>
          <a:p>
            <a:endParaRPr/>
          </a:p>
        </p:txBody>
      </p:sp>
      <p:sp>
        <p:nvSpPr>
          <p:cNvPr id="276" name="Shape 276"/>
          <p:cNvSpPr txBox="1"/>
          <p:nvPr/>
        </p:nvSpPr>
        <p:spPr>
          <a:xfrm>
            <a:off x="1119400" y="1265025"/>
            <a:ext cx="7567500" cy="4292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000" b="1"/>
              <a:t>Online Video Tools</a:t>
            </a:r>
          </a:p>
          <a:p>
            <a:endParaRPr lang="en-US" sz="3000" b="1"/>
          </a:p>
          <a:p>
            <a:pPr marL="457200" marR="0" lvl="0" indent="-381000" algn="l" rtl="0">
              <a:lnSpc>
                <a:spcPct val="200000"/>
              </a:lnSpc>
              <a:spcBef>
                <a:spcPts val="0"/>
              </a:spcBef>
              <a:spcAft>
                <a:spcPts val="0"/>
              </a:spcAft>
              <a:buClr>
                <a:srgbClr val="000000"/>
              </a:buClr>
              <a:buSzPct val="100000"/>
              <a:buFont typeface="Arial"/>
              <a:buChar char="●"/>
            </a:pPr>
            <a:r>
              <a:rPr lang="en-US" sz="2400" b="1"/>
              <a:t> WebEX</a:t>
            </a:r>
          </a:p>
          <a:p>
            <a:pPr marL="457200" marR="0" lvl="0" indent="-381000" algn="l" rtl="0">
              <a:lnSpc>
                <a:spcPct val="200000"/>
              </a:lnSpc>
              <a:spcBef>
                <a:spcPts val="0"/>
              </a:spcBef>
              <a:spcAft>
                <a:spcPts val="0"/>
              </a:spcAft>
              <a:buClr>
                <a:srgbClr val="000000"/>
              </a:buClr>
              <a:buSzPct val="100000"/>
              <a:buFont typeface="Arial"/>
              <a:buChar char="●"/>
            </a:pPr>
            <a:r>
              <a:rPr lang="en-US" sz="2400" b="1"/>
              <a:t>GotoMeeting</a:t>
            </a:r>
          </a:p>
          <a:p>
            <a:pPr marL="457200" marR="0" lvl="0" indent="-381000" algn="l" rtl="0">
              <a:lnSpc>
                <a:spcPct val="200000"/>
              </a:lnSpc>
              <a:spcBef>
                <a:spcPts val="0"/>
              </a:spcBef>
              <a:spcAft>
                <a:spcPts val="0"/>
              </a:spcAft>
              <a:buClr>
                <a:srgbClr val="000000"/>
              </a:buClr>
              <a:buSzPct val="100000"/>
              <a:buFont typeface="Arial"/>
              <a:buChar char="●"/>
            </a:pPr>
            <a:r>
              <a:rPr lang="en-US" sz="2400" b="1"/>
              <a:t>Adobe Connect</a:t>
            </a:r>
          </a:p>
          <a:p>
            <a:pPr marL="457200" marR="0" lvl="0" indent="-381000" algn="l" rtl="0">
              <a:lnSpc>
                <a:spcPct val="200000"/>
              </a:lnSpc>
              <a:spcBef>
                <a:spcPts val="0"/>
              </a:spcBef>
              <a:spcAft>
                <a:spcPts val="0"/>
              </a:spcAft>
              <a:buClr>
                <a:srgbClr val="000000"/>
              </a:buClr>
              <a:buSzPct val="100000"/>
              <a:buFont typeface="Arial"/>
              <a:buChar char="●"/>
            </a:pPr>
            <a:r>
              <a:rPr lang="en-US" sz="2400" b="1"/>
              <a:t>Skype</a:t>
            </a:r>
          </a:p>
        </p:txBody>
      </p:sp>
      <p:pic>
        <p:nvPicPr>
          <p:cNvPr id="277" name="Shape 277"/>
          <p:cNvPicPr preferRelativeResize="0"/>
          <p:nvPr/>
        </p:nvPicPr>
        <p:blipFill>
          <a:blip r:embed="rId3"/>
          <a:stretch>
            <a:fillRect/>
          </a:stretch>
        </p:blipFill>
        <p:spPr>
          <a:xfrm>
            <a:off x="4493750" y="2036175"/>
            <a:ext cx="3894025" cy="4000200"/>
          </a:xfrm>
          <a:prstGeom prst="rect">
            <a:avLst/>
          </a:prstGeom>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517350" y="918975"/>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dirty="0" smtClean="0">
                <a:solidFill>
                  <a:schemeClr val="dk1"/>
                </a:solidFill>
                <a:latin typeface="Calibri"/>
                <a:ea typeface="Calibri"/>
                <a:cs typeface="Calibri"/>
                <a:sym typeface="Calibri"/>
              </a:rPr>
              <a:t>What is Telemedicine?</a:t>
            </a:r>
            <a:endParaRPr lang="en-US" sz="2800" b="1" dirty="0">
              <a:solidFill>
                <a:schemeClr val="dk1"/>
              </a:solidFill>
              <a:latin typeface="Calibri"/>
              <a:ea typeface="Calibri"/>
              <a:cs typeface="Calibri"/>
              <a:sym typeface="Calibri"/>
            </a:endParaRPr>
          </a:p>
        </p:txBody>
      </p:sp>
      <p:sp>
        <p:nvSpPr>
          <p:cNvPr id="68" name="Shape 68"/>
          <p:cNvSpPr txBox="1"/>
          <p:nvPr/>
        </p:nvSpPr>
        <p:spPr>
          <a:xfrm>
            <a:off x="517350" y="1265025"/>
            <a:ext cx="8412900" cy="4392600"/>
          </a:xfrm>
          <a:prstGeom prst="rect">
            <a:avLst/>
          </a:prstGeom>
          <a:noFill/>
          <a:ln>
            <a:noFill/>
          </a:ln>
        </p:spPr>
        <p:txBody>
          <a:bodyPr lIns="91425" tIns="91425" rIns="91425" bIns="91425" anchor="t" anchorCtr="0">
            <a:noAutofit/>
          </a:bodyPr>
          <a:lstStyle/>
          <a:p>
            <a:endParaRPr/>
          </a:p>
        </p:txBody>
      </p:sp>
      <p:sp>
        <p:nvSpPr>
          <p:cNvPr id="69" name="Shape 69"/>
          <p:cNvSpPr txBox="1"/>
          <p:nvPr/>
        </p:nvSpPr>
        <p:spPr>
          <a:xfrm>
            <a:off x="1119400" y="1265026"/>
            <a:ext cx="7567500" cy="4770014"/>
          </a:xfrm>
          <a:prstGeom prst="rect">
            <a:avLst/>
          </a:prstGeom>
        </p:spPr>
        <p:txBody>
          <a:bodyPr lIns="91425" tIns="91425" rIns="91425" bIns="91425" anchor="t" anchorCtr="0">
            <a:noAutofit/>
          </a:bodyPr>
          <a:lstStyle/>
          <a:p>
            <a:pPr lvl="0" rtl="0">
              <a:buNone/>
            </a:pPr>
            <a:r>
              <a:rPr lang="en-US" sz="1800" b="1" dirty="0" smtClean="0">
                <a:solidFill>
                  <a:schemeClr val="dk1"/>
                </a:solidFill>
                <a:latin typeface="Calibri"/>
                <a:ea typeface="Calibri"/>
                <a:cs typeface="Calibri"/>
                <a:sym typeface="Calibri"/>
              </a:rPr>
              <a:t> </a:t>
            </a:r>
          </a:p>
          <a:p>
            <a:pPr lvl="0" rtl="0">
              <a:buNone/>
            </a:pPr>
            <a:endParaRPr lang="en-US" sz="1800" b="1" dirty="0">
              <a:solidFill>
                <a:schemeClr val="dk1"/>
              </a:solidFill>
              <a:latin typeface="Calibri"/>
              <a:ea typeface="Calibri"/>
              <a:cs typeface="Calibri"/>
              <a:sym typeface="Calibri"/>
            </a:endParaRPr>
          </a:p>
          <a:p>
            <a:pPr lvl="0" rtl="0">
              <a:buNone/>
            </a:pPr>
            <a:endParaRPr lang="en-US" sz="1800" b="1" dirty="0" smtClean="0">
              <a:solidFill>
                <a:schemeClr val="dk1"/>
              </a:solidFill>
              <a:latin typeface="Calibri"/>
              <a:ea typeface="Calibri"/>
              <a:cs typeface="Calibri"/>
              <a:sym typeface="Calibri"/>
            </a:endParaRPr>
          </a:p>
          <a:p>
            <a:pPr lvl="0" rtl="0">
              <a:buNone/>
            </a:pPr>
            <a:r>
              <a:rPr lang="en-US" sz="1800" b="1" dirty="0" smtClean="0">
                <a:solidFill>
                  <a:schemeClr val="dk1"/>
                </a:solidFill>
                <a:latin typeface="Calibri"/>
                <a:ea typeface="Calibri"/>
                <a:cs typeface="Calibri"/>
                <a:sym typeface="Calibri"/>
              </a:rPr>
              <a:t>Definition:</a:t>
            </a:r>
            <a:endParaRPr lang="en-US" sz="1800" b="1" dirty="0">
              <a:solidFill>
                <a:schemeClr val="dk1"/>
              </a:solidFill>
              <a:latin typeface="Calibri"/>
              <a:ea typeface="Calibri"/>
              <a:cs typeface="Calibri"/>
              <a:sym typeface="Calibri"/>
            </a:endParaRPr>
          </a:p>
          <a:p>
            <a:pPr marL="457200" lvl="0" indent="-342900" rtl="0">
              <a:buClr>
                <a:srgbClr val="000000"/>
              </a:buClr>
              <a:buSzPct val="100000"/>
              <a:buFont typeface="Calibri"/>
              <a:buChar char="●"/>
            </a:pPr>
            <a:r>
              <a:rPr lang="en-US" sz="1800" dirty="0" smtClean="0">
                <a:solidFill>
                  <a:schemeClr val="dk1"/>
                </a:solidFill>
                <a:latin typeface="Calibri" panose="020F0502020204030204" pitchFamily="34" charset="0"/>
                <a:ea typeface="Calibri"/>
                <a:cs typeface="Calibri"/>
                <a:sym typeface="Calibri"/>
              </a:rPr>
              <a:t>“The delivery of health care services, where distance is a critical factor, by all </a:t>
            </a:r>
            <a:r>
              <a:rPr lang="en-US" sz="1800" kern="1200" dirty="0">
                <a:solidFill>
                  <a:schemeClr val="tx1"/>
                </a:solidFill>
                <a:latin typeface="Calibri" panose="020F0502020204030204" pitchFamily="34" charset="0"/>
              </a:rPr>
              <a:t>health care professionals using information and communication technologies for the exchange of valid information for diagnosis, treatment and prevention of disease and injuries, research and evaluation, and for the continuing education of health care providers, all in the interests of advancing the health of individuals and their communities</a:t>
            </a:r>
            <a:r>
              <a:rPr lang="en-US" sz="1800" kern="1200" dirty="0" smtClean="0">
                <a:solidFill>
                  <a:schemeClr val="tx1"/>
                </a:solidFill>
                <a:latin typeface="Calibri" panose="020F0502020204030204" pitchFamily="34" charset="0"/>
              </a:rPr>
              <a:t>” (WHO)</a:t>
            </a:r>
          </a:p>
          <a:p>
            <a:pPr marL="114300">
              <a:buClr>
                <a:srgbClr val="000000"/>
              </a:buClr>
              <a:buSzPct val="100000"/>
            </a:pPr>
            <a:endParaRPr lang="en-US" sz="1800" dirty="0">
              <a:solidFill>
                <a:schemeClr val="dk1"/>
              </a:solidFill>
              <a:latin typeface="Calibri"/>
              <a:ea typeface="Calibri"/>
              <a:cs typeface="Calibri"/>
              <a:sym typeface="Calibri"/>
            </a:endParaRPr>
          </a:p>
          <a:p>
            <a:pPr marL="114300" lvl="0" rtl="0">
              <a:buClr>
                <a:schemeClr val="dk1"/>
              </a:buClr>
              <a:buSzPct val="100000"/>
            </a:pPr>
            <a:endParaRPr lang="en-US"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7074273"/>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457200" y="6159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a:solidFill>
                  <a:schemeClr val="dk1"/>
                </a:solidFill>
                <a:latin typeface="Calibri"/>
                <a:ea typeface="Calibri"/>
                <a:cs typeface="Calibri"/>
                <a:sym typeface="Calibri"/>
              </a:rPr>
              <a:t>Telemedicine Platform:</a:t>
            </a:r>
            <a:br>
              <a:rPr lang="en-US" sz="2800" b="1">
                <a:solidFill>
                  <a:schemeClr val="dk1"/>
                </a:solidFill>
                <a:latin typeface="Calibri"/>
                <a:ea typeface="Calibri"/>
                <a:cs typeface="Calibri"/>
                <a:sym typeface="Calibri"/>
              </a:rPr>
            </a:br>
            <a:r>
              <a:rPr lang="en-US" sz="2800" b="1">
                <a:solidFill>
                  <a:schemeClr val="dk1"/>
                </a:solidFill>
                <a:latin typeface="Calibri"/>
                <a:ea typeface="Calibri"/>
                <a:cs typeface="Calibri"/>
                <a:sym typeface="Calibri"/>
              </a:rPr>
              <a:t>Cisco HealthPresence</a:t>
            </a:r>
          </a:p>
        </p:txBody>
      </p:sp>
      <p:sp>
        <p:nvSpPr>
          <p:cNvPr id="284" name="Shape 284"/>
          <p:cNvSpPr txBox="1">
            <a:spLocks noGrp="1"/>
          </p:cNvSpPr>
          <p:nvPr>
            <p:ph type="body" idx="1"/>
          </p:nvPr>
        </p:nvSpPr>
        <p:spPr>
          <a:xfrm>
            <a:off x="842625" y="1959050"/>
            <a:ext cx="3609599" cy="3250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1800" i="1">
                <a:solidFill>
                  <a:schemeClr val="dk1"/>
                </a:solidFill>
                <a:latin typeface="Calibri"/>
                <a:ea typeface="Calibri"/>
                <a:cs typeface="Calibri"/>
                <a:sym typeface="Calibri"/>
              </a:rPr>
              <a:t>Telehealth collaboration platform that addresses the needs of healthcare organizations by providing a mechanism for delivering healthcare to a greater number of patients and enables customers to build a scalable and flexible telehealth network that can enhance productivity and improve clinical workflows.</a:t>
            </a:r>
          </a:p>
        </p:txBody>
      </p:sp>
      <p:pic>
        <p:nvPicPr>
          <p:cNvPr id="285" name="Shape 285"/>
          <p:cNvPicPr preferRelativeResize="0"/>
          <p:nvPr/>
        </p:nvPicPr>
        <p:blipFill>
          <a:blip r:embed="rId3"/>
          <a:stretch>
            <a:fillRect/>
          </a:stretch>
        </p:blipFill>
        <p:spPr>
          <a:xfrm>
            <a:off x="4542749" y="1600199"/>
            <a:ext cx="4144049" cy="4558474"/>
          </a:xfrm>
          <a:prstGeom prst="rect">
            <a:avLst/>
          </a:prstGeom>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57200" y="6159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a:solidFill>
                  <a:schemeClr val="dk1"/>
                </a:solidFill>
                <a:latin typeface="Calibri"/>
                <a:ea typeface="Calibri"/>
                <a:cs typeface="Calibri"/>
                <a:sym typeface="Calibri"/>
              </a:rPr>
              <a:t>Telemedicine Platform:</a:t>
            </a:r>
            <a:br>
              <a:rPr lang="en-US" sz="2800" b="1">
                <a:solidFill>
                  <a:schemeClr val="dk1"/>
                </a:solidFill>
                <a:latin typeface="Calibri"/>
                <a:ea typeface="Calibri"/>
                <a:cs typeface="Calibri"/>
                <a:sym typeface="Calibri"/>
              </a:rPr>
            </a:br>
            <a:r>
              <a:rPr lang="en-US" sz="2800" b="1">
                <a:solidFill>
                  <a:schemeClr val="dk1"/>
                </a:solidFill>
                <a:latin typeface="Calibri"/>
                <a:ea typeface="Calibri"/>
                <a:cs typeface="Calibri"/>
                <a:sym typeface="Calibri"/>
              </a:rPr>
              <a:t>Cisco HealthPresence</a:t>
            </a:r>
          </a:p>
        </p:txBody>
      </p:sp>
      <p:pic>
        <p:nvPicPr>
          <p:cNvPr id="292" name="Shape 292"/>
          <p:cNvPicPr preferRelativeResize="0"/>
          <p:nvPr/>
        </p:nvPicPr>
        <p:blipFill>
          <a:blip r:embed="rId3"/>
          <a:stretch>
            <a:fillRect/>
          </a:stretch>
        </p:blipFill>
        <p:spPr>
          <a:xfrm>
            <a:off x="782150" y="2220150"/>
            <a:ext cx="2544025" cy="2183100"/>
          </a:xfrm>
          <a:prstGeom prst="rect">
            <a:avLst/>
          </a:prstGeom>
        </p:spPr>
      </p:pic>
      <p:sp>
        <p:nvSpPr>
          <p:cNvPr id="293" name="Shape 293"/>
          <p:cNvSpPr txBox="1"/>
          <p:nvPr/>
        </p:nvSpPr>
        <p:spPr>
          <a:xfrm>
            <a:off x="2299200" y="1337062"/>
            <a:ext cx="4545600" cy="638099"/>
          </a:xfrm>
          <a:prstGeom prst="rect">
            <a:avLst/>
          </a:prstGeom>
        </p:spPr>
        <p:txBody>
          <a:bodyPr lIns="91425" tIns="91425" rIns="91425" bIns="91425" anchor="t" anchorCtr="0">
            <a:noAutofit/>
          </a:bodyPr>
          <a:lstStyle/>
          <a:p>
            <a:pPr lvl="0" algn="ctr" rtl="0">
              <a:buNone/>
            </a:pPr>
            <a:r>
              <a:rPr lang="en-US" sz="2400">
                <a:solidFill>
                  <a:schemeClr val="dk2"/>
                </a:solidFill>
                <a:latin typeface="Calibri"/>
                <a:ea typeface="Calibri"/>
                <a:cs typeface="Calibri"/>
                <a:sym typeface="Calibri"/>
              </a:rPr>
              <a:t>High-definition videoconferencing</a:t>
            </a:r>
          </a:p>
        </p:txBody>
      </p:sp>
      <p:sp>
        <p:nvSpPr>
          <p:cNvPr id="294" name="Shape 294"/>
          <p:cNvSpPr/>
          <p:nvPr/>
        </p:nvSpPr>
        <p:spPr>
          <a:xfrm>
            <a:off x="782150" y="4595000"/>
            <a:ext cx="2543999" cy="914400"/>
          </a:xfrm>
          <a:prstGeom prst="rect">
            <a:avLst/>
          </a:prstGeom>
          <a:solidFill>
            <a:schemeClr val="lt2"/>
          </a:solidFill>
          <a:ln w="19050" cap="flat">
            <a:solidFill>
              <a:schemeClr val="lt2"/>
            </a:solidFill>
            <a:prstDash val="solid"/>
            <a:round/>
            <a:headEnd type="none" w="med" len="med"/>
            <a:tailEnd type="none" w="med" len="med"/>
          </a:ln>
        </p:spPr>
        <p:txBody>
          <a:bodyPr lIns="91425" tIns="91425" rIns="91425" bIns="91425" anchor="ctr" anchorCtr="0">
            <a:noAutofit/>
          </a:bodyPr>
          <a:lstStyle/>
          <a:p>
            <a:pPr lvl="0" algn="ctr" rtl="0">
              <a:buNone/>
            </a:pPr>
            <a:r>
              <a:rPr lang="en-US" sz="2400">
                <a:latin typeface="Calibri"/>
                <a:ea typeface="Calibri"/>
                <a:cs typeface="Calibri"/>
                <a:sym typeface="Calibri"/>
              </a:rPr>
              <a:t>Remote Physician Exams</a:t>
            </a:r>
          </a:p>
        </p:txBody>
      </p:sp>
      <p:sp>
        <p:nvSpPr>
          <p:cNvPr id="295" name="Shape 295"/>
          <p:cNvSpPr/>
          <p:nvPr/>
        </p:nvSpPr>
        <p:spPr>
          <a:xfrm>
            <a:off x="3597487" y="4595000"/>
            <a:ext cx="2543999" cy="914400"/>
          </a:xfrm>
          <a:prstGeom prst="rect">
            <a:avLst/>
          </a:prstGeom>
          <a:solidFill>
            <a:schemeClr val="lt2"/>
          </a:solidFill>
          <a:ln w="19050" cap="flat">
            <a:solidFill>
              <a:schemeClr val="lt2"/>
            </a:solidFill>
            <a:prstDash val="solid"/>
            <a:round/>
            <a:headEnd type="none" w="med" len="med"/>
            <a:tailEnd type="none" w="med" len="med"/>
          </a:ln>
        </p:spPr>
        <p:txBody>
          <a:bodyPr lIns="91425" tIns="91425" rIns="91425" bIns="91425" anchor="ctr" anchorCtr="0">
            <a:noAutofit/>
          </a:bodyPr>
          <a:lstStyle/>
          <a:p>
            <a:pPr lvl="0" algn="ctr" rtl="0">
              <a:buNone/>
            </a:pPr>
            <a:r>
              <a:rPr lang="en-US" sz="2400">
                <a:latin typeface="Calibri"/>
                <a:ea typeface="Calibri"/>
                <a:cs typeface="Calibri"/>
                <a:sym typeface="Calibri"/>
              </a:rPr>
              <a:t>Specialist Consultations</a:t>
            </a:r>
          </a:p>
        </p:txBody>
      </p:sp>
      <p:sp>
        <p:nvSpPr>
          <p:cNvPr id="296" name="Shape 296"/>
          <p:cNvSpPr/>
          <p:nvPr/>
        </p:nvSpPr>
        <p:spPr>
          <a:xfrm>
            <a:off x="6412825" y="4595000"/>
            <a:ext cx="2543999" cy="914400"/>
          </a:xfrm>
          <a:prstGeom prst="rect">
            <a:avLst/>
          </a:prstGeom>
          <a:solidFill>
            <a:schemeClr val="lt2"/>
          </a:solidFill>
          <a:ln w="19050" cap="flat">
            <a:solidFill>
              <a:schemeClr val="lt2"/>
            </a:solidFill>
            <a:prstDash val="solid"/>
            <a:round/>
            <a:headEnd type="none" w="med" len="med"/>
            <a:tailEnd type="none" w="med" len="med"/>
          </a:ln>
        </p:spPr>
        <p:txBody>
          <a:bodyPr lIns="91425" tIns="91425" rIns="91425" bIns="91425" anchor="ctr" anchorCtr="0">
            <a:noAutofit/>
          </a:bodyPr>
          <a:lstStyle/>
          <a:p>
            <a:pPr lvl="0" algn="ctr" rtl="0">
              <a:buNone/>
            </a:pPr>
            <a:r>
              <a:rPr lang="en-US" sz="2400">
                <a:latin typeface="Calibri"/>
                <a:ea typeface="Calibri"/>
                <a:cs typeface="Calibri"/>
                <a:sym typeface="Calibri"/>
              </a:rPr>
              <a:t>Medical</a:t>
            </a:r>
            <a:br>
              <a:rPr lang="en-US" sz="2400">
                <a:latin typeface="Calibri"/>
                <a:ea typeface="Calibri"/>
                <a:cs typeface="Calibri"/>
                <a:sym typeface="Calibri"/>
              </a:rPr>
            </a:br>
            <a:r>
              <a:rPr lang="en-US" sz="2400">
                <a:latin typeface="Calibri"/>
                <a:ea typeface="Calibri"/>
                <a:cs typeface="Calibri"/>
                <a:sym typeface="Calibri"/>
              </a:rPr>
              <a:t>Education</a:t>
            </a:r>
          </a:p>
        </p:txBody>
      </p:sp>
      <p:pic>
        <p:nvPicPr>
          <p:cNvPr id="297" name="Shape 297"/>
          <p:cNvPicPr preferRelativeResize="0"/>
          <p:nvPr/>
        </p:nvPicPr>
        <p:blipFill>
          <a:blip r:embed="rId4"/>
          <a:stretch>
            <a:fillRect/>
          </a:stretch>
        </p:blipFill>
        <p:spPr>
          <a:xfrm>
            <a:off x="3597500" y="2253425"/>
            <a:ext cx="2544000" cy="2149824"/>
          </a:xfrm>
          <a:prstGeom prst="rect">
            <a:avLst/>
          </a:prstGeom>
        </p:spPr>
      </p:pic>
      <p:pic>
        <p:nvPicPr>
          <p:cNvPr id="298" name="Shape 298"/>
          <p:cNvPicPr preferRelativeResize="0"/>
          <p:nvPr/>
        </p:nvPicPr>
        <p:blipFill>
          <a:blip r:embed="rId5"/>
          <a:stretch>
            <a:fillRect/>
          </a:stretch>
        </p:blipFill>
        <p:spPr>
          <a:xfrm>
            <a:off x="6412825" y="2253425"/>
            <a:ext cx="2544024" cy="2149825"/>
          </a:xfrm>
          <a:prstGeom prst="rect">
            <a:avLst/>
          </a:prstGeom>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6159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a:solidFill>
                  <a:schemeClr val="dk1"/>
                </a:solidFill>
                <a:latin typeface="Calibri"/>
                <a:ea typeface="Calibri"/>
                <a:cs typeface="Calibri"/>
                <a:sym typeface="Calibri"/>
              </a:rPr>
              <a:t>Telemedicine Platform:</a:t>
            </a:r>
            <a:br>
              <a:rPr lang="en-US" sz="2800" b="1">
                <a:solidFill>
                  <a:schemeClr val="dk1"/>
                </a:solidFill>
                <a:latin typeface="Calibri"/>
                <a:ea typeface="Calibri"/>
                <a:cs typeface="Calibri"/>
                <a:sym typeface="Calibri"/>
              </a:rPr>
            </a:br>
            <a:r>
              <a:rPr lang="en-US" sz="2800" b="1">
                <a:solidFill>
                  <a:schemeClr val="dk1"/>
                </a:solidFill>
                <a:latin typeface="Calibri"/>
                <a:ea typeface="Calibri"/>
                <a:cs typeface="Calibri"/>
                <a:sym typeface="Calibri"/>
              </a:rPr>
              <a:t>Cisco HealthPresence</a:t>
            </a:r>
          </a:p>
        </p:txBody>
      </p:sp>
      <p:sp>
        <p:nvSpPr>
          <p:cNvPr id="305" name="Shape 305"/>
          <p:cNvSpPr txBox="1"/>
          <p:nvPr/>
        </p:nvSpPr>
        <p:spPr>
          <a:xfrm>
            <a:off x="2299200" y="1337062"/>
            <a:ext cx="4545600" cy="638099"/>
          </a:xfrm>
          <a:prstGeom prst="rect">
            <a:avLst/>
          </a:prstGeom>
        </p:spPr>
        <p:txBody>
          <a:bodyPr lIns="91425" tIns="91425" rIns="91425" bIns="91425" anchor="t" anchorCtr="0">
            <a:noAutofit/>
          </a:bodyPr>
          <a:lstStyle/>
          <a:p>
            <a:pPr lvl="0" algn="ctr" rtl="0">
              <a:buNone/>
            </a:pPr>
            <a:r>
              <a:rPr lang="en-US" sz="2400">
                <a:solidFill>
                  <a:schemeClr val="dk2"/>
                </a:solidFill>
                <a:latin typeface="Calibri"/>
                <a:ea typeface="Calibri"/>
                <a:cs typeface="Calibri"/>
                <a:sym typeface="Calibri"/>
              </a:rPr>
              <a:t>Basic Technology</a:t>
            </a:r>
          </a:p>
        </p:txBody>
      </p:sp>
      <p:sp>
        <p:nvSpPr>
          <p:cNvPr id="306" name="Shape 306"/>
          <p:cNvSpPr txBox="1"/>
          <p:nvPr/>
        </p:nvSpPr>
        <p:spPr>
          <a:xfrm>
            <a:off x="863100" y="1910050"/>
            <a:ext cx="7823699" cy="3562500"/>
          </a:xfrm>
          <a:prstGeom prst="rect">
            <a:avLst/>
          </a:prstGeom>
        </p:spPr>
        <p:txBody>
          <a:bodyPr lIns="91425" tIns="91425" rIns="91425" bIns="91425" anchor="t" anchorCtr="0">
            <a:noAutofit/>
          </a:bodyPr>
          <a:lstStyle/>
          <a:p>
            <a:pPr marL="457200" lvl="0" indent="-381000" rtl="0">
              <a:buClr>
                <a:srgbClr val="000000"/>
              </a:buClr>
              <a:buSzPct val="100000"/>
              <a:buFont typeface="Calibri"/>
              <a:buChar char="●"/>
            </a:pPr>
            <a:r>
              <a:rPr lang="en-US" sz="2400">
                <a:latin typeface="Calibri"/>
                <a:ea typeface="Calibri"/>
                <a:cs typeface="Calibri"/>
                <a:sym typeface="Calibri"/>
              </a:rPr>
              <a:t>Full-HD 1080p capability</a:t>
            </a:r>
          </a:p>
          <a:p>
            <a:pPr marL="457200" lvl="0" indent="-381000" rtl="0">
              <a:buClr>
                <a:srgbClr val="000000"/>
              </a:buClr>
              <a:buSzPct val="100000"/>
              <a:buFont typeface="Calibri"/>
              <a:buChar char="●"/>
            </a:pPr>
            <a:r>
              <a:rPr lang="en-US" sz="2400">
                <a:latin typeface="Calibri"/>
                <a:ea typeface="Calibri"/>
                <a:cs typeface="Calibri"/>
                <a:sym typeface="Calibri"/>
              </a:rPr>
              <a:t>Video hardware used at attendant and provider locations can be Cisco endpoint or third-party endpoint</a:t>
            </a:r>
          </a:p>
          <a:p>
            <a:pPr marL="457200" lvl="0" indent="-381000" rtl="0">
              <a:buClr>
                <a:srgbClr val="000000"/>
              </a:buClr>
              <a:buSzPct val="100000"/>
              <a:buFont typeface="Calibri"/>
              <a:buChar char="●"/>
            </a:pPr>
            <a:r>
              <a:rPr lang="en-US" sz="2400">
                <a:solidFill>
                  <a:schemeClr val="dk1"/>
                </a:solidFill>
                <a:latin typeface="Calibri"/>
                <a:ea typeface="Calibri"/>
                <a:cs typeface="Calibri"/>
                <a:sym typeface="Calibri"/>
              </a:rPr>
              <a:t>Connects to third-party medical devices using standard connectors (USD, S-Video)</a:t>
            </a:r>
          </a:p>
          <a:p>
            <a:pPr marL="457200" lvl="0" indent="-381000" rtl="0">
              <a:buClr>
                <a:srgbClr val="000000"/>
              </a:buClr>
              <a:buSzPct val="100000"/>
              <a:buFont typeface="Calibri"/>
              <a:buChar char="●"/>
            </a:pPr>
            <a:r>
              <a:rPr lang="en-US" sz="2400">
                <a:latin typeface="Calibri"/>
                <a:ea typeface="Calibri"/>
                <a:cs typeface="Calibri"/>
                <a:sym typeface="Calibri"/>
              </a:rPr>
              <a:t>HealthPresence Connect software</a:t>
            </a:r>
          </a:p>
          <a:p>
            <a:pPr marL="457200" lvl="0" indent="-381000" rtl="0">
              <a:buClr>
                <a:srgbClr val="000000"/>
              </a:buClr>
              <a:buSzPct val="100000"/>
              <a:buFont typeface="Calibri"/>
              <a:buChar char="●"/>
            </a:pPr>
            <a:r>
              <a:rPr lang="en-US" sz="2400">
                <a:solidFill>
                  <a:schemeClr val="dk1"/>
                </a:solidFill>
                <a:latin typeface="Calibri"/>
                <a:ea typeface="Calibri"/>
                <a:cs typeface="Calibri"/>
                <a:sym typeface="Calibri"/>
              </a:rPr>
              <a:t>Cisco HealthPresence Connect</a:t>
            </a:r>
            <a:r>
              <a:rPr lang="en-US" sz="2400" b="1">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Server at a data center provides communication links with HealthPresence endpoints and connected medical devices over encrypted private or virtual private network connections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457200" y="6159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a:solidFill>
                  <a:schemeClr val="dk1"/>
                </a:solidFill>
                <a:latin typeface="Calibri"/>
                <a:ea typeface="Calibri"/>
                <a:cs typeface="Calibri"/>
                <a:sym typeface="Calibri"/>
              </a:rPr>
              <a:t>Telemedicine Platform:</a:t>
            </a:r>
            <a:br>
              <a:rPr lang="en-US" sz="2800" b="1">
                <a:solidFill>
                  <a:schemeClr val="dk1"/>
                </a:solidFill>
                <a:latin typeface="Calibri"/>
                <a:ea typeface="Calibri"/>
                <a:cs typeface="Calibri"/>
                <a:sym typeface="Calibri"/>
              </a:rPr>
            </a:br>
            <a:r>
              <a:rPr lang="en-US" sz="2800" b="1">
                <a:solidFill>
                  <a:schemeClr val="dk1"/>
                </a:solidFill>
                <a:latin typeface="Calibri"/>
                <a:ea typeface="Calibri"/>
                <a:cs typeface="Calibri"/>
                <a:sym typeface="Calibri"/>
              </a:rPr>
              <a:t>Cisco HealthPresence</a:t>
            </a:r>
          </a:p>
        </p:txBody>
      </p:sp>
      <p:sp>
        <p:nvSpPr>
          <p:cNvPr id="313" name="Shape 313"/>
          <p:cNvSpPr txBox="1"/>
          <p:nvPr/>
        </p:nvSpPr>
        <p:spPr>
          <a:xfrm>
            <a:off x="2299200" y="1337062"/>
            <a:ext cx="4545600" cy="638099"/>
          </a:xfrm>
          <a:prstGeom prst="rect">
            <a:avLst/>
          </a:prstGeom>
        </p:spPr>
        <p:txBody>
          <a:bodyPr lIns="91425" tIns="91425" rIns="91425" bIns="91425" anchor="t" anchorCtr="0">
            <a:noAutofit/>
          </a:bodyPr>
          <a:lstStyle/>
          <a:p>
            <a:pPr lvl="0" algn="ctr" rtl="0">
              <a:buNone/>
            </a:pPr>
            <a:r>
              <a:rPr lang="en-US" sz="2400">
                <a:solidFill>
                  <a:schemeClr val="dk2"/>
                </a:solidFill>
                <a:latin typeface="Calibri"/>
                <a:ea typeface="Calibri"/>
                <a:cs typeface="Calibri"/>
                <a:sym typeface="Calibri"/>
              </a:rPr>
              <a:t>Endpoint Examples</a:t>
            </a:r>
          </a:p>
        </p:txBody>
      </p:sp>
      <p:sp>
        <p:nvSpPr>
          <p:cNvPr id="314" name="Shape 314"/>
          <p:cNvSpPr txBox="1"/>
          <p:nvPr/>
        </p:nvSpPr>
        <p:spPr>
          <a:xfrm>
            <a:off x="863100" y="1910050"/>
            <a:ext cx="7823699" cy="3562500"/>
          </a:xfrm>
          <a:prstGeom prst="rect">
            <a:avLst/>
          </a:prstGeom>
        </p:spPr>
        <p:txBody>
          <a:bodyPr lIns="91425" tIns="91425" rIns="91425" bIns="91425" anchor="t" anchorCtr="0">
            <a:noAutofit/>
          </a:bodyPr>
          <a:lstStyle/>
          <a:p>
            <a:endParaRPr/>
          </a:p>
        </p:txBody>
      </p:sp>
      <p:pic>
        <p:nvPicPr>
          <p:cNvPr id="315" name="Shape 315"/>
          <p:cNvPicPr preferRelativeResize="0"/>
          <p:nvPr/>
        </p:nvPicPr>
        <p:blipFill>
          <a:blip r:embed="rId3"/>
          <a:stretch>
            <a:fillRect/>
          </a:stretch>
        </p:blipFill>
        <p:spPr>
          <a:xfrm>
            <a:off x="4405300" y="1898925"/>
            <a:ext cx="1936697" cy="3060149"/>
          </a:xfrm>
          <a:prstGeom prst="rect">
            <a:avLst/>
          </a:prstGeom>
        </p:spPr>
      </p:pic>
      <p:pic>
        <p:nvPicPr>
          <p:cNvPr id="316" name="Shape 316"/>
          <p:cNvPicPr preferRelativeResize="0"/>
          <p:nvPr/>
        </p:nvPicPr>
        <p:blipFill>
          <a:blip r:embed="rId4"/>
          <a:stretch>
            <a:fillRect/>
          </a:stretch>
        </p:blipFill>
        <p:spPr>
          <a:xfrm>
            <a:off x="612025" y="1898925"/>
            <a:ext cx="3566075" cy="3060150"/>
          </a:xfrm>
          <a:prstGeom prst="rect">
            <a:avLst/>
          </a:prstGeom>
        </p:spPr>
      </p:pic>
      <p:pic>
        <p:nvPicPr>
          <p:cNvPr id="317" name="Shape 317"/>
          <p:cNvPicPr preferRelativeResize="0"/>
          <p:nvPr/>
        </p:nvPicPr>
        <p:blipFill>
          <a:blip r:embed="rId5"/>
          <a:stretch>
            <a:fillRect/>
          </a:stretch>
        </p:blipFill>
        <p:spPr>
          <a:xfrm>
            <a:off x="6569200" y="1898925"/>
            <a:ext cx="1895475" cy="1647825"/>
          </a:xfrm>
          <a:prstGeom prst="rect">
            <a:avLst/>
          </a:prstGeom>
        </p:spPr>
      </p:pic>
      <p:pic>
        <p:nvPicPr>
          <p:cNvPr id="318" name="Shape 318"/>
          <p:cNvPicPr preferRelativeResize="0"/>
          <p:nvPr/>
        </p:nvPicPr>
        <p:blipFill>
          <a:blip r:embed="rId6"/>
          <a:stretch>
            <a:fillRect/>
          </a:stretch>
        </p:blipFill>
        <p:spPr>
          <a:xfrm>
            <a:off x="6569200" y="4137625"/>
            <a:ext cx="1924050" cy="1371600"/>
          </a:xfrm>
          <a:prstGeom prst="rect">
            <a:avLst/>
          </a:prstGeom>
        </p:spPr>
      </p:pic>
      <p:sp>
        <p:nvSpPr>
          <p:cNvPr id="319" name="Shape 319"/>
          <p:cNvSpPr txBox="1"/>
          <p:nvPr/>
        </p:nvSpPr>
        <p:spPr>
          <a:xfrm>
            <a:off x="1177000" y="5068950"/>
            <a:ext cx="2432400" cy="403499"/>
          </a:xfrm>
          <a:prstGeom prst="rect">
            <a:avLst/>
          </a:prstGeom>
        </p:spPr>
        <p:txBody>
          <a:bodyPr lIns="91425" tIns="91425" rIns="91425" bIns="91425" anchor="t" anchorCtr="0">
            <a:noAutofit/>
          </a:bodyPr>
          <a:lstStyle/>
          <a:p>
            <a:pPr lvl="0" algn="ctr" rtl="0">
              <a:buNone/>
            </a:pPr>
            <a:r>
              <a:rPr lang="en-US"/>
              <a:t>CTS-500-32</a:t>
            </a:r>
          </a:p>
        </p:txBody>
      </p:sp>
      <p:sp>
        <p:nvSpPr>
          <p:cNvPr id="320" name="Shape 320"/>
          <p:cNvSpPr txBox="1"/>
          <p:nvPr/>
        </p:nvSpPr>
        <p:spPr>
          <a:xfrm>
            <a:off x="4739400" y="4959075"/>
            <a:ext cx="1396800" cy="403499"/>
          </a:xfrm>
          <a:prstGeom prst="rect">
            <a:avLst/>
          </a:prstGeom>
        </p:spPr>
        <p:txBody>
          <a:bodyPr lIns="91425" tIns="91425" rIns="91425" bIns="91425" anchor="t" anchorCtr="0">
            <a:noAutofit/>
          </a:bodyPr>
          <a:lstStyle/>
          <a:p>
            <a:pPr lvl="0" algn="ctr" rtl="0">
              <a:buNone/>
            </a:pPr>
            <a:r>
              <a:rPr lang="en-US"/>
              <a:t>VX Clinical Assistant</a:t>
            </a:r>
          </a:p>
        </p:txBody>
      </p:sp>
      <p:sp>
        <p:nvSpPr>
          <p:cNvPr id="321" name="Shape 321"/>
          <p:cNvSpPr txBox="1"/>
          <p:nvPr/>
        </p:nvSpPr>
        <p:spPr>
          <a:xfrm>
            <a:off x="6999250" y="3625175"/>
            <a:ext cx="972899" cy="403499"/>
          </a:xfrm>
          <a:prstGeom prst="rect">
            <a:avLst/>
          </a:prstGeom>
        </p:spPr>
        <p:txBody>
          <a:bodyPr lIns="91425" tIns="91425" rIns="91425" bIns="91425" anchor="t" anchorCtr="0">
            <a:noAutofit/>
          </a:bodyPr>
          <a:lstStyle/>
          <a:p>
            <a:pPr lvl="0" algn="ctr" rtl="0">
              <a:buNone/>
            </a:pPr>
            <a:r>
              <a:rPr lang="en-US"/>
              <a:t>EX-90</a:t>
            </a:r>
          </a:p>
        </p:txBody>
      </p:sp>
      <p:sp>
        <p:nvSpPr>
          <p:cNvPr id="322" name="Shape 322"/>
          <p:cNvSpPr txBox="1"/>
          <p:nvPr/>
        </p:nvSpPr>
        <p:spPr>
          <a:xfrm>
            <a:off x="6842300" y="5602525"/>
            <a:ext cx="1396800" cy="329699"/>
          </a:xfrm>
          <a:prstGeom prst="rect">
            <a:avLst/>
          </a:prstGeom>
        </p:spPr>
        <p:txBody>
          <a:bodyPr lIns="91425" tIns="91425" rIns="91425" bIns="91425" anchor="t" anchorCtr="0">
            <a:noAutofit/>
          </a:bodyPr>
          <a:lstStyle/>
          <a:p>
            <a:pPr lvl="0" rtl="0">
              <a:buNone/>
            </a:pPr>
            <a:r>
              <a:rPr lang="en-US"/>
              <a:t>Jabber Video</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57200" y="6159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a:solidFill>
                  <a:schemeClr val="dk1"/>
                </a:solidFill>
                <a:latin typeface="Calibri"/>
                <a:ea typeface="Calibri"/>
                <a:cs typeface="Calibri"/>
                <a:sym typeface="Calibri"/>
              </a:rPr>
              <a:t>Telemedicine Platform:</a:t>
            </a:r>
            <a:br>
              <a:rPr lang="en-US" sz="2800" b="1">
                <a:solidFill>
                  <a:schemeClr val="dk1"/>
                </a:solidFill>
                <a:latin typeface="Calibri"/>
                <a:ea typeface="Calibri"/>
                <a:cs typeface="Calibri"/>
                <a:sym typeface="Calibri"/>
              </a:rPr>
            </a:br>
            <a:r>
              <a:rPr lang="en-US" sz="2800" b="1">
                <a:solidFill>
                  <a:schemeClr val="dk1"/>
                </a:solidFill>
                <a:latin typeface="Calibri"/>
                <a:ea typeface="Calibri"/>
                <a:cs typeface="Calibri"/>
                <a:sym typeface="Calibri"/>
              </a:rPr>
              <a:t>Cisco HealthPresence</a:t>
            </a:r>
          </a:p>
        </p:txBody>
      </p:sp>
      <p:sp>
        <p:nvSpPr>
          <p:cNvPr id="329" name="Shape 329"/>
          <p:cNvSpPr txBox="1"/>
          <p:nvPr/>
        </p:nvSpPr>
        <p:spPr>
          <a:xfrm>
            <a:off x="2299200" y="1337062"/>
            <a:ext cx="4545600" cy="638099"/>
          </a:xfrm>
          <a:prstGeom prst="rect">
            <a:avLst/>
          </a:prstGeom>
        </p:spPr>
        <p:txBody>
          <a:bodyPr lIns="91425" tIns="91425" rIns="91425" bIns="91425" anchor="t" anchorCtr="0">
            <a:noAutofit/>
          </a:bodyPr>
          <a:lstStyle/>
          <a:p>
            <a:pPr lvl="0" algn="ctr" rtl="0">
              <a:buNone/>
            </a:pPr>
            <a:r>
              <a:rPr lang="en-US" sz="2400">
                <a:solidFill>
                  <a:schemeClr val="dk2"/>
                </a:solidFill>
                <a:latin typeface="Calibri"/>
                <a:ea typeface="Calibri"/>
                <a:cs typeface="Calibri"/>
                <a:sym typeface="Calibri"/>
              </a:rPr>
              <a:t>Integration with any EMR</a:t>
            </a:r>
          </a:p>
        </p:txBody>
      </p:sp>
      <p:sp>
        <p:nvSpPr>
          <p:cNvPr id="330" name="Shape 330"/>
          <p:cNvSpPr txBox="1"/>
          <p:nvPr/>
        </p:nvSpPr>
        <p:spPr>
          <a:xfrm>
            <a:off x="863100" y="1910050"/>
            <a:ext cx="2871900" cy="3504299"/>
          </a:xfrm>
          <a:prstGeom prst="rect">
            <a:avLst/>
          </a:prstGeom>
        </p:spPr>
        <p:txBody>
          <a:bodyPr lIns="91425" tIns="91425" rIns="91425" bIns="91425" anchor="t" anchorCtr="0">
            <a:noAutofit/>
          </a:bodyPr>
          <a:lstStyle/>
          <a:p>
            <a:pPr marL="457200" lvl="0" indent="-381000" rtl="0">
              <a:buClr>
                <a:srgbClr val="000000"/>
              </a:buClr>
              <a:buSzPct val="100000"/>
              <a:buFont typeface="Calibri"/>
              <a:buChar char="●"/>
            </a:pPr>
            <a:r>
              <a:rPr lang="en-US" sz="2400">
                <a:latin typeface="Calibri"/>
                <a:ea typeface="Calibri"/>
                <a:cs typeface="Calibri"/>
                <a:sym typeface="Calibri"/>
              </a:rPr>
              <a:t>5 prebuilt connectors</a:t>
            </a:r>
          </a:p>
          <a:p>
            <a:pPr marL="457200" lvl="0" indent="-381000" rtl="0">
              <a:buClr>
                <a:srgbClr val="000000"/>
              </a:buClr>
              <a:buSzPct val="100000"/>
              <a:buFont typeface="Calibri"/>
              <a:buChar char="●"/>
            </a:pPr>
            <a:r>
              <a:rPr lang="en-US" sz="2400">
                <a:latin typeface="Calibri"/>
                <a:ea typeface="Calibri"/>
                <a:cs typeface="Calibri"/>
                <a:sym typeface="Calibri"/>
              </a:rPr>
              <a:t>Others can be custom developed</a:t>
            </a:r>
          </a:p>
          <a:p>
            <a:pPr marL="457200" lvl="0" indent="-381000" rtl="0">
              <a:buClr>
                <a:srgbClr val="000000"/>
              </a:buClr>
              <a:buSzPct val="100000"/>
              <a:buFont typeface="Calibri"/>
              <a:buChar char="●"/>
            </a:pPr>
            <a:r>
              <a:rPr lang="en-US" sz="2400">
                <a:latin typeface="Calibri"/>
                <a:ea typeface="Calibri"/>
                <a:cs typeface="Calibri"/>
                <a:sym typeface="Calibri"/>
              </a:rPr>
              <a:t>Patient information retrieved with click of a button</a:t>
            </a:r>
          </a:p>
          <a:p>
            <a:endParaRPr lang="en-US" sz="2400">
              <a:latin typeface="Calibri"/>
              <a:ea typeface="Calibri"/>
              <a:cs typeface="Calibri"/>
              <a:sym typeface="Calibri"/>
            </a:endParaRPr>
          </a:p>
          <a:p>
            <a:endParaRPr lang="en-US" sz="2400">
              <a:latin typeface="Calibri"/>
              <a:ea typeface="Calibri"/>
              <a:cs typeface="Calibri"/>
              <a:sym typeface="Calibri"/>
            </a:endParaRPr>
          </a:p>
        </p:txBody>
      </p:sp>
      <p:pic>
        <p:nvPicPr>
          <p:cNvPr id="331" name="Shape 331"/>
          <p:cNvPicPr preferRelativeResize="0"/>
          <p:nvPr/>
        </p:nvPicPr>
        <p:blipFill>
          <a:blip r:embed="rId3"/>
          <a:stretch>
            <a:fillRect/>
          </a:stretch>
        </p:blipFill>
        <p:spPr>
          <a:xfrm>
            <a:off x="4033200" y="1910050"/>
            <a:ext cx="4653600" cy="3584875"/>
          </a:xfrm>
          <a:prstGeom prst="rect">
            <a:avLst/>
          </a:prstGeom>
        </p:spPr>
      </p:pic>
      <p:sp>
        <p:nvSpPr>
          <p:cNvPr id="332" name="Shape 332"/>
          <p:cNvSpPr txBox="1"/>
          <p:nvPr/>
        </p:nvSpPr>
        <p:spPr>
          <a:xfrm>
            <a:off x="3735000" y="5557700"/>
            <a:ext cx="5241600" cy="452700"/>
          </a:xfrm>
          <a:prstGeom prst="rect">
            <a:avLst/>
          </a:prstGeom>
        </p:spPr>
        <p:txBody>
          <a:bodyPr lIns="91425" tIns="91425" rIns="91425" bIns="91425" anchor="ctr" anchorCtr="0">
            <a:noAutofit/>
          </a:bodyPr>
          <a:lstStyle/>
          <a:p>
            <a:pPr lvl="0" rtl="0">
              <a:buNone/>
            </a:pPr>
            <a:r>
              <a:rPr lang="en-US" sz="2400">
                <a:solidFill>
                  <a:schemeClr val="dk1"/>
                </a:solidFill>
                <a:latin typeface="Calibri"/>
                <a:ea typeface="Calibri"/>
                <a:cs typeface="Calibri"/>
                <a:sym typeface="Calibri"/>
              </a:rPr>
              <a:t>Example of an integration with OnePlace</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57200" y="6159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a:solidFill>
                  <a:schemeClr val="dk1"/>
                </a:solidFill>
                <a:latin typeface="Calibri"/>
                <a:ea typeface="Calibri"/>
                <a:cs typeface="Calibri"/>
                <a:sym typeface="Calibri"/>
              </a:rPr>
              <a:t>Telemedicine Platform:</a:t>
            </a:r>
            <a:br>
              <a:rPr lang="en-US" sz="2800" b="1">
                <a:solidFill>
                  <a:schemeClr val="dk1"/>
                </a:solidFill>
                <a:latin typeface="Calibri"/>
                <a:ea typeface="Calibri"/>
                <a:cs typeface="Calibri"/>
                <a:sym typeface="Calibri"/>
              </a:rPr>
            </a:br>
            <a:r>
              <a:rPr lang="en-US" sz="2800" b="1">
                <a:solidFill>
                  <a:schemeClr val="dk1"/>
                </a:solidFill>
                <a:latin typeface="Calibri"/>
                <a:ea typeface="Calibri"/>
                <a:cs typeface="Calibri"/>
                <a:sym typeface="Calibri"/>
              </a:rPr>
              <a:t>Cisco HealthPresence</a:t>
            </a:r>
          </a:p>
        </p:txBody>
      </p:sp>
      <p:sp>
        <p:nvSpPr>
          <p:cNvPr id="339" name="Shape 339"/>
          <p:cNvSpPr txBox="1"/>
          <p:nvPr/>
        </p:nvSpPr>
        <p:spPr>
          <a:xfrm>
            <a:off x="2299200" y="1337062"/>
            <a:ext cx="4545600" cy="638099"/>
          </a:xfrm>
          <a:prstGeom prst="rect">
            <a:avLst/>
          </a:prstGeom>
        </p:spPr>
        <p:txBody>
          <a:bodyPr lIns="91425" tIns="91425" rIns="91425" bIns="91425" anchor="t" anchorCtr="0">
            <a:noAutofit/>
          </a:bodyPr>
          <a:lstStyle/>
          <a:p>
            <a:pPr lvl="0" algn="ctr" rtl="0">
              <a:buNone/>
            </a:pPr>
            <a:r>
              <a:rPr lang="en-US" sz="2400">
                <a:solidFill>
                  <a:schemeClr val="dk2"/>
                </a:solidFill>
                <a:latin typeface="Calibri"/>
                <a:ea typeface="Calibri"/>
                <a:cs typeface="Calibri"/>
                <a:sym typeface="Calibri"/>
              </a:rPr>
              <a:t>Session Example</a:t>
            </a:r>
          </a:p>
        </p:txBody>
      </p:sp>
      <p:sp>
        <p:nvSpPr>
          <p:cNvPr id="340" name="Shape 340"/>
          <p:cNvSpPr txBox="1"/>
          <p:nvPr/>
        </p:nvSpPr>
        <p:spPr>
          <a:xfrm>
            <a:off x="768975" y="2362200"/>
            <a:ext cx="4111799" cy="2910900"/>
          </a:xfrm>
          <a:prstGeom prst="rect">
            <a:avLst/>
          </a:prstGeom>
        </p:spPr>
        <p:txBody>
          <a:bodyPr lIns="91425" tIns="91425" rIns="91425" bIns="91425" anchor="ctr" anchorCtr="0">
            <a:noAutofit/>
          </a:bodyPr>
          <a:lstStyle/>
          <a:p>
            <a:pPr marL="457200" lvl="0" indent="-381000" rtl="0">
              <a:buClr>
                <a:schemeClr val="dk1"/>
              </a:buClr>
              <a:buSzPct val="100000"/>
              <a:buFont typeface="Calibri"/>
              <a:buChar char="●"/>
            </a:pPr>
            <a:r>
              <a:rPr lang="en-US" sz="2400">
                <a:solidFill>
                  <a:schemeClr val="dk1"/>
                </a:solidFill>
                <a:latin typeface="Calibri"/>
                <a:ea typeface="Calibri"/>
                <a:cs typeface="Calibri"/>
                <a:sym typeface="Calibri"/>
              </a:rPr>
              <a:t>Nurse attends to patient</a:t>
            </a:r>
          </a:p>
          <a:p>
            <a:endParaRPr lang="en-US" sz="2400">
              <a:solidFill>
                <a:schemeClr val="dk1"/>
              </a:solidFill>
              <a:latin typeface="Calibri"/>
              <a:ea typeface="Calibri"/>
              <a:cs typeface="Calibri"/>
              <a:sym typeface="Calibri"/>
            </a:endParaRPr>
          </a:p>
          <a:p>
            <a:pPr marL="457200" lvl="0" indent="-381000" rtl="0">
              <a:buClr>
                <a:schemeClr val="dk1"/>
              </a:buClr>
              <a:buSzPct val="100000"/>
              <a:buFont typeface="Calibri"/>
              <a:buChar char="●"/>
            </a:pPr>
            <a:r>
              <a:rPr lang="en-US" sz="2400">
                <a:solidFill>
                  <a:schemeClr val="dk1"/>
                </a:solidFill>
                <a:latin typeface="Calibri"/>
                <a:ea typeface="Calibri"/>
                <a:cs typeface="Calibri"/>
                <a:sym typeface="Calibri"/>
              </a:rPr>
              <a:t>CHP transmits medical device data to remote care provider</a:t>
            </a:r>
          </a:p>
          <a:p>
            <a:pPr marL="914400" lvl="1" indent="-381000" rtl="0">
              <a:buClr>
                <a:schemeClr val="dk1"/>
              </a:buClr>
              <a:buSzPct val="100000"/>
              <a:buFont typeface="Calibri"/>
              <a:buChar char="●"/>
            </a:pPr>
            <a:r>
              <a:rPr lang="en-US" sz="2400">
                <a:solidFill>
                  <a:schemeClr val="dk1"/>
                </a:solidFill>
                <a:latin typeface="Calibri"/>
                <a:ea typeface="Calibri"/>
                <a:cs typeface="Calibri"/>
                <a:sym typeface="Calibri"/>
              </a:rPr>
              <a:t>Patient Vitals</a:t>
            </a:r>
          </a:p>
          <a:p>
            <a:pPr marL="914400" lvl="1" indent="-381000" rtl="0">
              <a:buClr>
                <a:schemeClr val="dk1"/>
              </a:buClr>
              <a:buSzPct val="100000"/>
              <a:buFont typeface="Calibri"/>
              <a:buChar char="●"/>
            </a:pPr>
            <a:r>
              <a:rPr lang="en-US" sz="2400">
                <a:solidFill>
                  <a:schemeClr val="dk1"/>
                </a:solidFill>
                <a:latin typeface="Calibri"/>
                <a:ea typeface="Calibri"/>
                <a:cs typeface="Calibri"/>
                <a:sym typeface="Calibri"/>
              </a:rPr>
              <a:t>Streaming video of exam camera, scopes</a:t>
            </a:r>
          </a:p>
          <a:p>
            <a:pPr marL="914400" lvl="1" indent="-381000" rtl="0">
              <a:buClr>
                <a:schemeClr val="dk1"/>
              </a:buClr>
              <a:buSzPct val="100000"/>
              <a:buFont typeface="Calibri"/>
              <a:buChar char="●"/>
            </a:pPr>
            <a:r>
              <a:rPr lang="en-US" sz="2400">
                <a:solidFill>
                  <a:schemeClr val="dk1"/>
                </a:solidFill>
                <a:latin typeface="Calibri"/>
                <a:ea typeface="Calibri"/>
                <a:cs typeface="Calibri"/>
                <a:sym typeface="Calibri"/>
              </a:rPr>
              <a:t>Stethoscope audio of heart and lungs</a:t>
            </a:r>
          </a:p>
        </p:txBody>
      </p:sp>
      <p:pic>
        <p:nvPicPr>
          <p:cNvPr id="341" name="Shape 341"/>
          <p:cNvPicPr preferRelativeResize="0"/>
          <p:nvPr/>
        </p:nvPicPr>
        <p:blipFill>
          <a:blip r:embed="rId3"/>
          <a:stretch>
            <a:fillRect/>
          </a:stretch>
        </p:blipFill>
        <p:spPr>
          <a:xfrm>
            <a:off x="5299825" y="2362200"/>
            <a:ext cx="3667125" cy="2343150"/>
          </a:xfrm>
          <a:prstGeom prst="rect">
            <a:avLst/>
          </a:prstGeom>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615950"/>
            <a:ext cx="8229600" cy="692100"/>
          </a:xfrm>
          <a:prstGeom prst="rect">
            <a:avLst/>
          </a:prstGeom>
          <a:noFill/>
          <a:ln>
            <a:noFill/>
          </a:ln>
        </p:spPr>
        <p:txBody>
          <a:bodyPr lIns="91425" tIns="45700" rIns="91425" bIns="45700" anchor="ctr" anchorCtr="0">
            <a:noAutofit/>
          </a:bodyPr>
          <a:lstStyle/>
          <a:p>
            <a:pPr lvl="0">
              <a:buClr>
                <a:schemeClr val="dk1"/>
              </a:buClr>
              <a:buSzPct val="25000"/>
            </a:pPr>
            <a:r>
              <a:rPr lang="en-US" sz="2800" b="1" dirty="0">
                <a:solidFill>
                  <a:schemeClr val="dk1"/>
                </a:solidFill>
                <a:latin typeface="Calibri"/>
                <a:ea typeface="Calibri"/>
                <a:cs typeface="Calibri"/>
                <a:sym typeface="Calibri"/>
              </a:rPr>
              <a:t>Telemedicine Platform:</a:t>
            </a:r>
            <a:br>
              <a:rPr lang="en-US" sz="2800" b="1" dirty="0">
                <a:solidFill>
                  <a:schemeClr val="dk1"/>
                </a:solidFill>
                <a:latin typeface="Calibri"/>
                <a:ea typeface="Calibri"/>
                <a:cs typeface="Calibri"/>
                <a:sym typeface="Calibri"/>
              </a:rPr>
            </a:br>
            <a:r>
              <a:rPr lang="en-US" sz="2800" b="1" dirty="0" err="1" smtClean="0">
                <a:solidFill>
                  <a:schemeClr val="dk1"/>
                </a:solidFill>
                <a:latin typeface="Calibri"/>
                <a:ea typeface="Calibri"/>
                <a:cs typeface="Calibri"/>
                <a:sym typeface="Calibri"/>
              </a:rPr>
              <a:t>mHealth</a:t>
            </a:r>
            <a:endParaRPr lang="en-US" sz="2800" b="1" dirty="0">
              <a:solidFill>
                <a:schemeClr val="dk1"/>
              </a:solidFill>
              <a:latin typeface="Calibri"/>
              <a:ea typeface="Calibri"/>
              <a:cs typeface="Calibri"/>
              <a:sym typeface="Calibri"/>
            </a:endParaRPr>
          </a:p>
        </p:txBody>
      </p:sp>
      <p:sp>
        <p:nvSpPr>
          <p:cNvPr id="69" name="Shape 69"/>
          <p:cNvSpPr txBox="1"/>
          <p:nvPr/>
        </p:nvSpPr>
        <p:spPr>
          <a:xfrm>
            <a:off x="944380" y="1499118"/>
            <a:ext cx="3859631" cy="4178349"/>
          </a:xfrm>
          <a:prstGeom prst="rect">
            <a:avLst/>
          </a:prstGeom>
        </p:spPr>
        <p:txBody>
          <a:bodyPr lIns="91425" tIns="91425" rIns="91425" bIns="91425" anchor="t" anchorCtr="0">
            <a:noAutofit/>
          </a:bodyPr>
          <a:lstStyle/>
          <a:p>
            <a:pPr lvl="0"/>
            <a:r>
              <a:rPr lang="en-US" sz="1800" b="1" dirty="0" smtClean="0">
                <a:solidFill>
                  <a:schemeClr val="dk1"/>
                </a:solidFill>
                <a:latin typeface="Calibri"/>
                <a:ea typeface="Calibri"/>
                <a:cs typeface="Calibri"/>
                <a:sym typeface="Calibri"/>
              </a:rPr>
              <a:t>Mobile Health:  “</a:t>
            </a:r>
            <a:r>
              <a:rPr lang="en-US" sz="1800" b="1" dirty="0" err="1" smtClean="0">
                <a:solidFill>
                  <a:schemeClr val="dk1"/>
                </a:solidFill>
                <a:latin typeface="Calibri"/>
                <a:ea typeface="Calibri"/>
                <a:cs typeface="Calibri"/>
                <a:sym typeface="Calibri"/>
              </a:rPr>
              <a:t>mHealth</a:t>
            </a:r>
            <a:r>
              <a:rPr lang="en-US" sz="1800" b="1" dirty="0" smtClean="0">
                <a:solidFill>
                  <a:schemeClr val="dk1"/>
                </a:solidFill>
                <a:latin typeface="Calibri"/>
                <a:ea typeface="Calibri"/>
                <a:cs typeface="Calibri"/>
                <a:sym typeface="Calibri"/>
              </a:rPr>
              <a:t>”</a:t>
            </a:r>
            <a:endParaRPr lang="en-US" sz="1800" b="1" dirty="0">
              <a:solidFill>
                <a:schemeClr val="dk1"/>
              </a:solidFill>
              <a:latin typeface="Calibri"/>
              <a:ea typeface="Calibri"/>
              <a:cs typeface="Calibri"/>
              <a:sym typeface="Calibri"/>
            </a:endParaRPr>
          </a:p>
          <a:p>
            <a:pPr marL="457200" lvl="0"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“Recent proliferation of wireless and mobile technologies”</a:t>
            </a:r>
          </a:p>
          <a:p>
            <a:pPr marL="1257300" indent="-342900">
              <a:buClr>
                <a:srgbClr val="000000"/>
              </a:buClr>
              <a:buSzPct val="100000"/>
              <a:buFont typeface="Calibri"/>
              <a:buChar char="●"/>
            </a:pPr>
            <a:r>
              <a:rPr lang="en-US" sz="1800" dirty="0">
                <a:solidFill>
                  <a:schemeClr val="dk1"/>
                </a:solidFill>
                <a:latin typeface="Calibri"/>
                <a:ea typeface="Calibri"/>
                <a:cs typeface="Calibri"/>
                <a:sym typeface="Calibri"/>
              </a:rPr>
              <a:t>Smartphones and other mobile computing </a:t>
            </a:r>
            <a:r>
              <a:rPr lang="en-US" sz="1800" dirty="0" smtClean="0">
                <a:solidFill>
                  <a:schemeClr val="dk1"/>
                </a:solidFill>
                <a:latin typeface="Calibri"/>
                <a:ea typeface="Calibri"/>
                <a:cs typeface="Calibri"/>
                <a:sym typeface="Calibri"/>
              </a:rPr>
              <a:t>devices</a:t>
            </a:r>
          </a:p>
          <a:p>
            <a:pPr marL="1257300"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Consumer demand for health apps and sensors</a:t>
            </a:r>
            <a:endParaRPr lang="en-US" sz="1800" dirty="0">
              <a:solidFill>
                <a:schemeClr val="dk1"/>
              </a:solidFill>
              <a:latin typeface="Calibri"/>
              <a:ea typeface="Calibri"/>
              <a:cs typeface="Calibri"/>
              <a:sym typeface="Calibri"/>
            </a:endParaRPr>
          </a:p>
          <a:p>
            <a:pPr marL="457200" lvl="0"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Over 2/3 of adults worldwide own mobile phones</a:t>
            </a:r>
          </a:p>
          <a:p>
            <a:pPr marL="1257300" lvl="0"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“Rapidly and widely adopted among virtually all demographic groups”</a:t>
            </a:r>
          </a:p>
          <a:p>
            <a:pPr marL="1257300" lvl="0"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U.S. - Rural areas = 82% Urban areas = 99%</a:t>
            </a:r>
            <a:endParaRPr lang="en-US" sz="1800" dirty="0">
              <a:solidFill>
                <a:schemeClr val="dk1"/>
              </a:solidFill>
              <a:latin typeface="Calibri"/>
              <a:ea typeface="Calibri"/>
              <a:cs typeface="Calibri"/>
              <a:sym typeface="Calibri"/>
            </a:endParaRPr>
          </a:p>
          <a:p>
            <a:pPr lvl="0" rtl="0">
              <a:buNone/>
            </a:pPr>
            <a:endParaRPr lang="en-US" sz="1800" b="1" dirty="0">
              <a:solidFill>
                <a:schemeClr val="dk1"/>
              </a:solidFill>
              <a:latin typeface="Calibri"/>
              <a:ea typeface="Calibri"/>
              <a:cs typeface="Calibri"/>
              <a:sym typeface="Calibri"/>
            </a:endParaRPr>
          </a:p>
          <a:p>
            <a:pPr marL="114300" lvl="0">
              <a:buClr>
                <a:srgbClr val="000000"/>
              </a:buClr>
              <a:buSzPct val="100000"/>
            </a:pPr>
            <a:endParaRPr lang="en-US" sz="1800" b="1" dirty="0">
              <a:solidFill>
                <a:schemeClr val="dk1"/>
              </a:solidFill>
              <a:latin typeface="Calibri"/>
              <a:ea typeface="Calibri"/>
              <a:cs typeface="Calibri"/>
              <a:sym typeface="Calibri"/>
            </a:endParaRPr>
          </a:p>
          <a:p>
            <a:pPr marL="114300">
              <a:buClr>
                <a:schemeClr val="dk1"/>
              </a:buClr>
              <a:buSzPct val="100000"/>
            </a:pPr>
            <a:endParaRPr lang="en-US" sz="1800" b="1" dirty="0">
              <a:solidFill>
                <a:schemeClr val="dk1"/>
              </a:solidFill>
              <a:latin typeface="Calibri"/>
              <a:ea typeface="Calibri"/>
              <a:cs typeface="Calibri"/>
              <a:sym typeface="Calibri"/>
            </a:endParaRPr>
          </a:p>
          <a:p>
            <a:pPr marL="114300" lvl="0" rtl="0">
              <a:buClr>
                <a:schemeClr val="dk1"/>
              </a:buClr>
              <a:buSzPct val="100000"/>
            </a:pPr>
            <a:endParaRPr lang="en-US" sz="1800" dirty="0" smtClean="0">
              <a:solidFill>
                <a:schemeClr val="dk1"/>
              </a:solidFill>
              <a:latin typeface="Calibri"/>
              <a:ea typeface="Calibri"/>
              <a:cs typeface="Calibri"/>
              <a:sym typeface="Calibri"/>
            </a:endParaRPr>
          </a:p>
          <a:p>
            <a:pPr marL="114300" lvl="0" rtl="0">
              <a:buClr>
                <a:schemeClr val="dk1"/>
              </a:buClr>
              <a:buSzPct val="100000"/>
            </a:pPr>
            <a:endParaRPr lang="en-US" sz="1800" dirty="0">
              <a:solidFill>
                <a:schemeClr val="dk1"/>
              </a:solidFill>
              <a:latin typeface="Calibri"/>
              <a:ea typeface="Calibri"/>
              <a:cs typeface="Calibri"/>
              <a:sym typeface="Calibri"/>
            </a:endParaRPr>
          </a:p>
        </p:txBody>
      </p:sp>
      <p:pic>
        <p:nvPicPr>
          <p:cNvPr id="2" name="Picture 1"/>
          <p:cNvPicPr>
            <a:picLocks noChangeAspect="1"/>
          </p:cNvPicPr>
          <p:nvPr/>
        </p:nvPicPr>
        <p:blipFill rotWithShape="1">
          <a:blip r:embed="rId3"/>
          <a:srcRect l="18771" t="3802" r="9504"/>
          <a:stretch/>
        </p:blipFill>
        <p:spPr>
          <a:xfrm>
            <a:off x="5063319" y="1626742"/>
            <a:ext cx="3462014" cy="2754189"/>
          </a:xfrm>
          <a:prstGeom prst="rect">
            <a:avLst/>
          </a:prstGeom>
        </p:spPr>
      </p:pic>
    </p:spTree>
    <p:extLst>
      <p:ext uri="{BB962C8B-B14F-4D97-AF65-F5344CB8AC3E}">
        <p14:creationId xmlns:p14="http://schemas.microsoft.com/office/powerpoint/2010/main" val="2470221434"/>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615950"/>
            <a:ext cx="8229600" cy="692100"/>
          </a:xfrm>
          <a:prstGeom prst="rect">
            <a:avLst/>
          </a:prstGeom>
          <a:noFill/>
          <a:ln>
            <a:noFill/>
          </a:ln>
        </p:spPr>
        <p:txBody>
          <a:bodyPr lIns="91425" tIns="45700" rIns="91425" bIns="45700" anchor="ctr" anchorCtr="0">
            <a:noAutofit/>
          </a:bodyPr>
          <a:lstStyle/>
          <a:p>
            <a:pPr lvl="0">
              <a:buClr>
                <a:schemeClr val="dk1"/>
              </a:buClr>
              <a:buSzPct val="25000"/>
            </a:pPr>
            <a:r>
              <a:rPr lang="en-US" sz="2800" b="1" dirty="0">
                <a:solidFill>
                  <a:schemeClr val="dk1"/>
                </a:solidFill>
                <a:latin typeface="Calibri"/>
                <a:ea typeface="Calibri"/>
                <a:cs typeface="Calibri"/>
                <a:sym typeface="Calibri"/>
              </a:rPr>
              <a:t>Telemedicine Platform:</a:t>
            </a:r>
            <a:br>
              <a:rPr lang="en-US" sz="2800" b="1" dirty="0">
                <a:solidFill>
                  <a:schemeClr val="dk1"/>
                </a:solidFill>
                <a:latin typeface="Calibri"/>
                <a:ea typeface="Calibri"/>
                <a:cs typeface="Calibri"/>
                <a:sym typeface="Calibri"/>
              </a:rPr>
            </a:br>
            <a:r>
              <a:rPr lang="en-US" sz="2800" b="1" dirty="0" err="1" smtClean="0">
                <a:solidFill>
                  <a:schemeClr val="dk1"/>
                </a:solidFill>
                <a:latin typeface="Calibri"/>
                <a:ea typeface="Calibri"/>
                <a:cs typeface="Calibri"/>
                <a:sym typeface="Calibri"/>
              </a:rPr>
              <a:t>mHealth</a:t>
            </a:r>
            <a:endParaRPr lang="en-US" sz="2800" b="1" dirty="0">
              <a:solidFill>
                <a:schemeClr val="dk1"/>
              </a:solidFill>
              <a:latin typeface="Calibri"/>
              <a:ea typeface="Calibri"/>
              <a:cs typeface="Calibri"/>
              <a:sym typeface="Calibri"/>
            </a:endParaRPr>
          </a:p>
        </p:txBody>
      </p:sp>
      <p:sp>
        <p:nvSpPr>
          <p:cNvPr id="69" name="Shape 69"/>
          <p:cNvSpPr txBox="1"/>
          <p:nvPr/>
        </p:nvSpPr>
        <p:spPr>
          <a:xfrm>
            <a:off x="670560" y="2926080"/>
            <a:ext cx="8138159" cy="2301240"/>
          </a:xfrm>
          <a:prstGeom prst="rect">
            <a:avLst/>
          </a:prstGeom>
        </p:spPr>
        <p:txBody>
          <a:bodyPr lIns="91425" tIns="91425" rIns="91425" bIns="91425" anchor="t" anchorCtr="0">
            <a:noAutofit/>
          </a:bodyPr>
          <a:lstStyle/>
          <a:p>
            <a:pPr lvl="0" algn="ctr"/>
            <a:r>
              <a:rPr lang="en-US" sz="1800" b="1" dirty="0" smtClean="0">
                <a:solidFill>
                  <a:schemeClr val="dk1"/>
                </a:solidFill>
                <a:latin typeface="Calibri"/>
                <a:ea typeface="Calibri"/>
                <a:cs typeface="Calibri"/>
                <a:sym typeface="Calibri"/>
              </a:rPr>
              <a:t>National Institutes of Health (NIH)</a:t>
            </a:r>
          </a:p>
          <a:p>
            <a:pPr lvl="0"/>
            <a:r>
              <a:rPr lang="en-US" sz="1800" b="1" dirty="0" smtClean="0">
                <a:solidFill>
                  <a:schemeClr val="dk1"/>
                </a:solidFill>
                <a:latin typeface="Calibri"/>
                <a:ea typeface="Calibri"/>
                <a:cs typeface="Calibri"/>
                <a:sym typeface="Calibri"/>
              </a:rPr>
              <a:t>The Exposure Biology Program</a:t>
            </a:r>
            <a:endParaRPr lang="en-US" sz="1800" b="1" dirty="0">
              <a:solidFill>
                <a:schemeClr val="dk1"/>
              </a:solidFill>
              <a:latin typeface="Calibri"/>
              <a:ea typeface="Calibri"/>
              <a:cs typeface="Calibri"/>
              <a:sym typeface="Calibri"/>
            </a:endParaRPr>
          </a:p>
          <a:p>
            <a:pPr marL="457200" lvl="0"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Supports “development of environmental sensors”</a:t>
            </a:r>
            <a:endParaRPr lang="en-US" sz="1800" dirty="0">
              <a:solidFill>
                <a:schemeClr val="dk1"/>
              </a:solidFill>
              <a:latin typeface="Calibri"/>
              <a:ea typeface="Calibri"/>
              <a:cs typeface="Calibri"/>
              <a:sym typeface="Calibri"/>
            </a:endParaRPr>
          </a:p>
          <a:p>
            <a:pPr marL="457200" lvl="0"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Biomarker development and gene-environment interaction</a:t>
            </a:r>
            <a:endParaRPr lang="en-US" sz="1800" dirty="0">
              <a:solidFill>
                <a:schemeClr val="dk1"/>
              </a:solidFill>
              <a:latin typeface="Calibri"/>
              <a:ea typeface="Calibri"/>
              <a:cs typeface="Calibri"/>
              <a:sym typeface="Calibri"/>
            </a:endParaRPr>
          </a:p>
          <a:p>
            <a:pPr lvl="0"/>
            <a:endParaRPr lang="en-US" sz="1800" b="1" dirty="0">
              <a:solidFill>
                <a:schemeClr val="dk1"/>
              </a:solidFill>
              <a:latin typeface="Calibri"/>
              <a:ea typeface="Calibri"/>
              <a:cs typeface="Calibri"/>
              <a:sym typeface="Calibri"/>
            </a:endParaRPr>
          </a:p>
          <a:p>
            <a:pPr lvl="0"/>
            <a:r>
              <a:rPr lang="en-US" sz="1800" b="1" dirty="0" err="1" smtClean="0">
                <a:solidFill>
                  <a:schemeClr val="dk1"/>
                </a:solidFill>
                <a:latin typeface="Calibri"/>
                <a:ea typeface="Calibri"/>
                <a:cs typeface="Calibri"/>
                <a:sym typeface="Calibri"/>
              </a:rPr>
              <a:t>mHealth</a:t>
            </a:r>
            <a:r>
              <a:rPr lang="en-US" sz="1800" b="1" dirty="0" smtClean="0">
                <a:solidFill>
                  <a:schemeClr val="dk1"/>
                </a:solidFill>
                <a:latin typeface="Calibri"/>
                <a:ea typeface="Calibri"/>
                <a:cs typeface="Calibri"/>
                <a:sym typeface="Calibri"/>
              </a:rPr>
              <a:t> Institutes</a:t>
            </a:r>
            <a:endParaRPr lang="en-US" sz="1800" b="1" dirty="0">
              <a:solidFill>
                <a:schemeClr val="dk1"/>
              </a:solidFill>
              <a:latin typeface="Calibri"/>
              <a:ea typeface="Calibri"/>
              <a:cs typeface="Calibri"/>
              <a:sym typeface="Calibri"/>
            </a:endParaRPr>
          </a:p>
          <a:p>
            <a:pPr marL="457200" lvl="0"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Provide background and introduction to </a:t>
            </a:r>
            <a:r>
              <a:rPr lang="en-US" sz="1800" dirty="0" err="1" smtClean="0">
                <a:solidFill>
                  <a:schemeClr val="dk1"/>
                </a:solidFill>
                <a:latin typeface="Calibri"/>
                <a:ea typeface="Calibri"/>
                <a:cs typeface="Calibri"/>
                <a:sym typeface="Calibri"/>
              </a:rPr>
              <a:t>mHealth</a:t>
            </a:r>
            <a:r>
              <a:rPr lang="en-US" sz="1800" dirty="0" smtClean="0">
                <a:solidFill>
                  <a:schemeClr val="dk1"/>
                </a:solidFill>
                <a:latin typeface="Calibri"/>
                <a:ea typeface="Calibri"/>
                <a:cs typeface="Calibri"/>
                <a:sym typeface="Calibri"/>
              </a:rPr>
              <a:t> technology</a:t>
            </a:r>
            <a:endParaRPr lang="en-US" sz="1800" dirty="0">
              <a:solidFill>
                <a:schemeClr val="dk1"/>
              </a:solidFill>
              <a:latin typeface="Calibri"/>
              <a:ea typeface="Calibri"/>
              <a:cs typeface="Calibri"/>
              <a:sym typeface="Calibri"/>
            </a:endParaRPr>
          </a:p>
          <a:p>
            <a:pPr marL="457200" lvl="0"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Focus on the social and behavioral aspects of </a:t>
            </a:r>
            <a:r>
              <a:rPr lang="en-US" sz="1800" dirty="0" err="1" smtClean="0">
                <a:solidFill>
                  <a:schemeClr val="dk1"/>
                </a:solidFill>
                <a:latin typeface="Calibri"/>
                <a:ea typeface="Calibri"/>
                <a:cs typeface="Calibri"/>
                <a:sym typeface="Calibri"/>
              </a:rPr>
              <a:t>mHealth</a:t>
            </a:r>
            <a:r>
              <a:rPr lang="en-US" sz="1800" dirty="0" smtClean="0">
                <a:solidFill>
                  <a:schemeClr val="dk1"/>
                </a:solidFill>
                <a:latin typeface="Calibri"/>
                <a:ea typeface="Calibri"/>
                <a:cs typeface="Calibri"/>
                <a:sym typeface="Calibri"/>
              </a:rPr>
              <a:t> applications</a:t>
            </a:r>
          </a:p>
          <a:p>
            <a:pPr lvl="0"/>
            <a:endParaRPr lang="en-US" sz="1800" b="1" dirty="0" smtClean="0">
              <a:solidFill>
                <a:schemeClr val="dk1"/>
              </a:solidFill>
              <a:latin typeface="Calibri"/>
              <a:ea typeface="Calibri"/>
              <a:cs typeface="Calibri"/>
              <a:sym typeface="Calibri"/>
            </a:endParaRPr>
          </a:p>
          <a:p>
            <a:pPr lvl="0" rtl="0">
              <a:buNone/>
            </a:pPr>
            <a:endParaRPr lang="en-US" sz="1800" b="1" dirty="0" smtClean="0">
              <a:solidFill>
                <a:schemeClr val="dk1"/>
              </a:solidFill>
              <a:latin typeface="Calibri"/>
              <a:ea typeface="Calibri"/>
              <a:cs typeface="Calibri"/>
              <a:sym typeface="Calibri"/>
            </a:endParaRPr>
          </a:p>
          <a:p>
            <a:pPr marL="114300" lvl="0">
              <a:buClr>
                <a:srgbClr val="000000"/>
              </a:buClr>
              <a:buSzPct val="100000"/>
            </a:pPr>
            <a:endParaRPr lang="en-US" sz="1800" dirty="0" smtClean="0">
              <a:solidFill>
                <a:schemeClr val="dk1"/>
              </a:solidFill>
              <a:latin typeface="Calibri"/>
              <a:ea typeface="Calibri"/>
              <a:cs typeface="Calibri"/>
              <a:sym typeface="Calibri"/>
            </a:endParaRPr>
          </a:p>
          <a:p>
            <a:pPr marL="114300">
              <a:buClr>
                <a:schemeClr val="dk1"/>
              </a:buClr>
              <a:buSzPct val="100000"/>
            </a:pPr>
            <a:endParaRPr lang="en-US" sz="1800" b="1" dirty="0">
              <a:solidFill>
                <a:schemeClr val="dk1"/>
              </a:solidFill>
              <a:latin typeface="Calibri"/>
              <a:ea typeface="Calibri"/>
              <a:cs typeface="Calibri"/>
              <a:sym typeface="Calibri"/>
            </a:endParaRPr>
          </a:p>
          <a:p>
            <a:pPr marL="114300" lvl="0" rtl="0">
              <a:buClr>
                <a:schemeClr val="dk1"/>
              </a:buClr>
              <a:buSzPct val="100000"/>
            </a:pPr>
            <a:endParaRPr lang="en-US" sz="1800" dirty="0" smtClean="0">
              <a:solidFill>
                <a:schemeClr val="dk1"/>
              </a:solidFill>
              <a:latin typeface="Calibri"/>
              <a:ea typeface="Calibri"/>
              <a:cs typeface="Calibri"/>
              <a:sym typeface="Calibri"/>
            </a:endParaRPr>
          </a:p>
          <a:p>
            <a:pPr marL="114300" lvl="0" rtl="0">
              <a:buClr>
                <a:schemeClr val="dk1"/>
              </a:buClr>
              <a:buSzPct val="100000"/>
            </a:pPr>
            <a:endParaRPr lang="en-US" sz="1800" dirty="0">
              <a:solidFill>
                <a:schemeClr val="dk1"/>
              </a:solidFill>
              <a:latin typeface="Calibri"/>
              <a:ea typeface="Calibri"/>
              <a:cs typeface="Calibri"/>
              <a:sym typeface="Calibri"/>
            </a:endParaRPr>
          </a:p>
        </p:txBody>
      </p:sp>
      <p:pic>
        <p:nvPicPr>
          <p:cNvPr id="2" name="Picture 1"/>
          <p:cNvPicPr>
            <a:picLocks noChangeAspect="1"/>
          </p:cNvPicPr>
          <p:nvPr/>
        </p:nvPicPr>
        <p:blipFill rotWithShape="1">
          <a:blip r:embed="rId3"/>
          <a:srcRect l="4765" t="3065" r="32869" b="61479"/>
          <a:stretch/>
        </p:blipFill>
        <p:spPr>
          <a:xfrm>
            <a:off x="281940" y="1537358"/>
            <a:ext cx="8580120" cy="1388722"/>
          </a:xfrm>
          <a:prstGeom prst="rect">
            <a:avLst/>
          </a:prstGeom>
        </p:spPr>
      </p:pic>
      <p:sp>
        <p:nvSpPr>
          <p:cNvPr id="6" name="Shape 69"/>
          <p:cNvSpPr txBox="1"/>
          <p:nvPr/>
        </p:nvSpPr>
        <p:spPr>
          <a:xfrm>
            <a:off x="2590800" y="5349240"/>
            <a:ext cx="6271261" cy="982272"/>
          </a:xfrm>
          <a:prstGeom prst="rect">
            <a:avLst/>
          </a:prstGeom>
        </p:spPr>
        <p:txBody>
          <a:bodyPr lIns="91425" tIns="91425" rIns="91425" bIns="91425" anchor="t" anchorCtr="0">
            <a:noAutofit/>
          </a:bodyPr>
          <a:lstStyle/>
          <a:p>
            <a:pPr lvl="0"/>
            <a:r>
              <a:rPr lang="en-US" sz="1800" b="1" dirty="0" err="1">
                <a:solidFill>
                  <a:schemeClr val="dk1"/>
                </a:solidFill>
                <a:latin typeface="Calibri"/>
                <a:ea typeface="Calibri"/>
                <a:cs typeface="Calibri"/>
                <a:sym typeface="Calibri"/>
              </a:rPr>
              <a:t>mHealth</a:t>
            </a:r>
            <a:r>
              <a:rPr lang="en-US" sz="1800" b="1" dirty="0">
                <a:solidFill>
                  <a:schemeClr val="dk1"/>
                </a:solidFill>
                <a:latin typeface="Calibri"/>
                <a:ea typeface="Calibri"/>
                <a:cs typeface="Calibri"/>
                <a:sym typeface="Calibri"/>
              </a:rPr>
              <a:t> </a:t>
            </a:r>
            <a:r>
              <a:rPr lang="en-US" sz="1800" b="1" dirty="0" smtClean="0">
                <a:solidFill>
                  <a:schemeClr val="dk1"/>
                </a:solidFill>
                <a:latin typeface="Calibri"/>
                <a:ea typeface="Calibri"/>
                <a:cs typeface="Calibri"/>
                <a:sym typeface="Calibri"/>
              </a:rPr>
              <a:t>Training Listserv</a:t>
            </a:r>
            <a:endParaRPr lang="en-US" sz="1800" b="1" dirty="0">
              <a:solidFill>
                <a:schemeClr val="dk1"/>
              </a:solidFill>
              <a:latin typeface="Calibri"/>
              <a:ea typeface="Calibri"/>
              <a:cs typeface="Calibri"/>
              <a:sym typeface="Calibri"/>
            </a:endParaRPr>
          </a:p>
          <a:p>
            <a:pPr marL="457200" indent="-342900">
              <a:buClr>
                <a:srgbClr val="000000"/>
              </a:buClr>
              <a:buSzPct val="100000"/>
              <a:buFont typeface="Calibri"/>
              <a:buChar char="●"/>
            </a:pPr>
            <a:r>
              <a:rPr lang="en-US" sz="1800" kern="1200" dirty="0" smtClean="0">
                <a:solidFill>
                  <a:schemeClr val="tx1"/>
                </a:solidFill>
                <a:latin typeface="Calibri" panose="020F0502020204030204" pitchFamily="34" charset="0"/>
              </a:rPr>
              <a:t>mHealth-Training@list.nih.gov</a:t>
            </a:r>
            <a:endParaRPr lang="en-US" sz="1800" kern="1200" dirty="0">
              <a:solidFill>
                <a:schemeClr val="tx1"/>
              </a:solidFill>
              <a:latin typeface="Calibri" panose="020F0502020204030204" pitchFamily="34" charset="0"/>
            </a:endParaRPr>
          </a:p>
          <a:p>
            <a:pPr marL="457200" lvl="0" indent="-342900">
              <a:buClr>
                <a:srgbClr val="000000"/>
              </a:buClr>
              <a:buSzPct val="100000"/>
              <a:buFont typeface="Calibri"/>
              <a:buChar char="●"/>
            </a:pPr>
            <a:endParaRPr lang="en-US" sz="1800" dirty="0">
              <a:solidFill>
                <a:schemeClr val="dk1"/>
              </a:solidFill>
              <a:latin typeface="Calibri"/>
              <a:ea typeface="Calibri"/>
              <a:cs typeface="Calibri"/>
              <a:sym typeface="Calibri"/>
            </a:endParaRPr>
          </a:p>
          <a:p>
            <a:pPr lvl="0"/>
            <a:endParaRPr lang="en-US" sz="1800" b="1" dirty="0" smtClean="0">
              <a:solidFill>
                <a:schemeClr val="dk1"/>
              </a:solidFill>
              <a:latin typeface="Calibri"/>
              <a:ea typeface="Calibri"/>
              <a:cs typeface="Calibri"/>
              <a:sym typeface="Calibri"/>
            </a:endParaRPr>
          </a:p>
          <a:p>
            <a:pPr lvl="0" rtl="0">
              <a:buNone/>
            </a:pPr>
            <a:endParaRPr lang="en-US" sz="1800" b="1" dirty="0" smtClean="0">
              <a:solidFill>
                <a:schemeClr val="dk1"/>
              </a:solidFill>
              <a:latin typeface="Calibri"/>
              <a:ea typeface="Calibri"/>
              <a:cs typeface="Calibri"/>
              <a:sym typeface="Calibri"/>
            </a:endParaRPr>
          </a:p>
          <a:p>
            <a:pPr marL="114300" lvl="0">
              <a:buClr>
                <a:srgbClr val="000000"/>
              </a:buClr>
              <a:buSzPct val="100000"/>
            </a:pPr>
            <a:endParaRPr lang="en-US" sz="1800" dirty="0" smtClean="0">
              <a:solidFill>
                <a:schemeClr val="dk1"/>
              </a:solidFill>
              <a:latin typeface="Calibri"/>
              <a:ea typeface="Calibri"/>
              <a:cs typeface="Calibri"/>
              <a:sym typeface="Calibri"/>
            </a:endParaRPr>
          </a:p>
          <a:p>
            <a:pPr marL="114300">
              <a:buClr>
                <a:schemeClr val="dk1"/>
              </a:buClr>
              <a:buSzPct val="100000"/>
            </a:pPr>
            <a:endParaRPr lang="en-US" sz="1800" b="1" dirty="0">
              <a:solidFill>
                <a:schemeClr val="dk1"/>
              </a:solidFill>
              <a:latin typeface="Calibri"/>
              <a:ea typeface="Calibri"/>
              <a:cs typeface="Calibri"/>
              <a:sym typeface="Calibri"/>
            </a:endParaRPr>
          </a:p>
          <a:p>
            <a:pPr marL="114300" lvl="0" rtl="0">
              <a:buClr>
                <a:schemeClr val="dk1"/>
              </a:buClr>
              <a:buSzPct val="100000"/>
            </a:pPr>
            <a:endParaRPr lang="en-US" sz="1800" dirty="0" smtClean="0">
              <a:solidFill>
                <a:schemeClr val="dk1"/>
              </a:solidFill>
              <a:latin typeface="Calibri"/>
              <a:ea typeface="Calibri"/>
              <a:cs typeface="Calibri"/>
              <a:sym typeface="Calibri"/>
            </a:endParaRPr>
          </a:p>
          <a:p>
            <a:pPr marL="114300" lvl="0" rtl="0">
              <a:buClr>
                <a:schemeClr val="dk1"/>
              </a:buClr>
              <a:buSzPct val="100000"/>
            </a:pPr>
            <a:endParaRPr lang="en-US"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1701524"/>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457200" y="876200"/>
            <a:ext cx="8229600" cy="692100"/>
          </a:xfrm>
          <a:prstGeom prst="rect">
            <a:avLst/>
          </a:prstGeom>
        </p:spPr>
        <p:txBody>
          <a:bodyPr lIns="91425" tIns="91425" rIns="91425" bIns="91425" anchor="ctr" anchorCtr="0">
            <a:noAutofit/>
          </a:bodyPr>
          <a:lstStyle/>
          <a:p>
            <a:pPr algn="l">
              <a:buNone/>
            </a:pPr>
            <a:r>
              <a:rPr lang="en-US"/>
              <a:t>                      </a:t>
            </a:r>
            <a:r>
              <a:rPr lang="en-US" sz="3000" b="1"/>
              <a:t>  Mental and Behavioral Health</a:t>
            </a:r>
          </a:p>
        </p:txBody>
      </p:sp>
      <p:sp>
        <p:nvSpPr>
          <p:cNvPr id="365" name="Shape 365"/>
          <p:cNvSpPr txBox="1">
            <a:spLocks noGrp="1"/>
          </p:cNvSpPr>
          <p:nvPr>
            <p:ph type="body" idx="1"/>
          </p:nvPr>
        </p:nvSpPr>
        <p:spPr>
          <a:xfrm>
            <a:off x="457200" y="1673225"/>
            <a:ext cx="8229600" cy="3886200"/>
          </a:xfrm>
          <a:prstGeom prst="rect">
            <a:avLst/>
          </a:prstGeom>
        </p:spPr>
        <p:txBody>
          <a:bodyPr lIns="91425" tIns="91425" rIns="91425" bIns="91425" anchor="t" anchorCtr="0">
            <a:noAutofit/>
          </a:bodyPr>
          <a:lstStyle/>
          <a:p>
            <a:pPr marL="457200" lvl="0" indent="-381000" rtl="0">
              <a:buClr>
                <a:schemeClr val="dk1"/>
              </a:buClr>
              <a:buSzPct val="100000"/>
              <a:buFont typeface="Calibri"/>
              <a:buChar char="•"/>
            </a:pPr>
            <a:r>
              <a:rPr lang="en-US" sz="2400">
                <a:latin typeface="Calibri"/>
                <a:ea typeface="Calibri"/>
                <a:cs typeface="Calibri"/>
                <a:sym typeface="Calibri"/>
              </a:rPr>
              <a:t>Timely diagnoses by behavioral scientists via telehealth, for example, can help a child with autism in a rural community remain in school and improve socialization. </a:t>
            </a:r>
          </a:p>
          <a:p>
            <a:endParaRPr lang="en-US" sz="2400">
              <a:latin typeface="Calibri"/>
              <a:ea typeface="Calibri"/>
              <a:cs typeface="Calibri"/>
              <a:sym typeface="Calibri"/>
            </a:endParaRPr>
          </a:p>
          <a:p>
            <a:pPr marL="457200" lvl="0" indent="-381000" rtl="0">
              <a:buClr>
                <a:schemeClr val="dk1"/>
              </a:buClr>
              <a:buSzPct val="100000"/>
              <a:buFont typeface="Calibri"/>
              <a:buChar char="•"/>
            </a:pPr>
            <a:r>
              <a:rPr lang="en-US" sz="2400">
                <a:latin typeface="Calibri"/>
                <a:ea typeface="Calibri"/>
                <a:cs typeface="Calibri"/>
                <a:sym typeface="Calibri"/>
              </a:rPr>
              <a:t>A quick check in via telehealth can help an older adult in a nursing home control her temper. </a:t>
            </a:r>
          </a:p>
          <a:p>
            <a:endParaRPr lang="en-US" sz="2400">
              <a:latin typeface="Calibri"/>
              <a:ea typeface="Calibri"/>
              <a:cs typeface="Calibri"/>
              <a:sym typeface="Calibri"/>
            </a:endParaRPr>
          </a:p>
          <a:p>
            <a:endParaRPr lang="en-US" sz="2400">
              <a:latin typeface="Calibri"/>
              <a:ea typeface="Calibri"/>
              <a:cs typeface="Calibri"/>
              <a:sym typeface="Calibri"/>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457200" y="6159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a:solidFill>
                  <a:schemeClr val="dk1"/>
                </a:solidFill>
                <a:latin typeface="Calibri"/>
                <a:ea typeface="Calibri"/>
                <a:cs typeface="Calibri"/>
                <a:sym typeface="Calibri"/>
              </a:rPr>
              <a:t>Telemedicine Case Study:</a:t>
            </a:r>
            <a:br>
              <a:rPr lang="en-US" sz="2800" b="1">
                <a:solidFill>
                  <a:schemeClr val="dk1"/>
                </a:solidFill>
                <a:latin typeface="Calibri"/>
                <a:ea typeface="Calibri"/>
                <a:cs typeface="Calibri"/>
                <a:sym typeface="Calibri"/>
              </a:rPr>
            </a:br>
            <a:r>
              <a:rPr lang="en-US" sz="2800" b="1">
                <a:solidFill>
                  <a:schemeClr val="dk1"/>
                </a:solidFill>
                <a:latin typeface="Calibri"/>
                <a:ea typeface="Calibri"/>
                <a:cs typeface="Calibri"/>
                <a:sym typeface="Calibri"/>
              </a:rPr>
              <a:t>San Paolo, Brazil: Specialists Consult with ICU/ER</a:t>
            </a:r>
          </a:p>
        </p:txBody>
      </p:sp>
      <p:pic>
        <p:nvPicPr>
          <p:cNvPr id="371" name="Shape 371"/>
          <p:cNvPicPr preferRelativeResize="0"/>
          <p:nvPr/>
        </p:nvPicPr>
        <p:blipFill>
          <a:blip r:embed="rId3"/>
          <a:stretch>
            <a:fillRect/>
          </a:stretch>
        </p:blipFill>
        <p:spPr>
          <a:xfrm>
            <a:off x="5031675" y="1531450"/>
            <a:ext cx="3954050" cy="4379399"/>
          </a:xfrm>
          <a:prstGeom prst="rect">
            <a:avLst/>
          </a:prstGeom>
        </p:spPr>
      </p:pic>
      <p:sp>
        <p:nvSpPr>
          <p:cNvPr id="372" name="Shape 372"/>
          <p:cNvSpPr txBox="1"/>
          <p:nvPr/>
        </p:nvSpPr>
        <p:spPr>
          <a:xfrm>
            <a:off x="1062250" y="1602675"/>
            <a:ext cx="3801599" cy="4379400"/>
          </a:xfrm>
          <a:prstGeom prst="rect">
            <a:avLst/>
          </a:prstGeom>
        </p:spPr>
        <p:txBody>
          <a:bodyPr lIns="91425" tIns="91425" rIns="91425" bIns="91425" anchor="t" anchorCtr="0">
            <a:noAutofit/>
          </a:bodyPr>
          <a:lstStyle/>
          <a:p>
            <a:pPr lvl="0" algn="ctr" rtl="0">
              <a:buNone/>
            </a:pPr>
            <a:r>
              <a:rPr lang="en-US" b="1">
                <a:solidFill>
                  <a:schemeClr val="dk2"/>
                </a:solidFill>
              </a:rPr>
              <a:t>Background</a:t>
            </a:r>
          </a:p>
          <a:p>
            <a:endParaRPr lang="en-US" b="1">
              <a:solidFill>
                <a:schemeClr val="dk2"/>
              </a:solidFill>
            </a:endParaRPr>
          </a:p>
          <a:p>
            <a:pPr lvl="0" rtl="0">
              <a:buNone/>
            </a:pPr>
            <a:r>
              <a:rPr lang="en-US" sz="1800">
                <a:latin typeface="Calibri"/>
                <a:ea typeface="Calibri"/>
                <a:cs typeface="Calibri"/>
                <a:sym typeface="Calibri"/>
              </a:rPr>
              <a:t>Pilot: Cisco mobile HealthPresence endpoints connect ICU and ER of public hospital and Telemedicine Center of private hospital</a:t>
            </a:r>
          </a:p>
          <a:p>
            <a:pPr marL="457200" lvl="0" indent="-342900" rtl="0">
              <a:buClr>
                <a:srgbClr val="000000"/>
              </a:buClr>
              <a:buSzPct val="100000"/>
              <a:buFont typeface="Calibri"/>
              <a:buChar char="●"/>
            </a:pPr>
            <a:r>
              <a:rPr lang="en-US" sz="1800">
                <a:latin typeface="Calibri"/>
                <a:ea typeface="Calibri"/>
                <a:cs typeface="Calibri"/>
                <a:sym typeface="Calibri"/>
              </a:rPr>
              <a:t>Israelita Albert Einstein (HIAE) (private)</a:t>
            </a:r>
          </a:p>
          <a:p>
            <a:pPr marL="457200" lvl="0" indent="-342900" rtl="0">
              <a:buClr>
                <a:srgbClr val="000000"/>
              </a:buClr>
              <a:buSzPct val="100000"/>
              <a:buFont typeface="Calibri"/>
              <a:buChar char="●"/>
            </a:pPr>
            <a:r>
              <a:rPr lang="en-US" sz="1800">
                <a:latin typeface="Calibri"/>
                <a:ea typeface="Calibri"/>
                <a:cs typeface="Calibri"/>
                <a:sym typeface="Calibri"/>
              </a:rPr>
              <a:t>Moyses Deutsch (HMMD) (public)</a:t>
            </a:r>
          </a:p>
          <a:p>
            <a:endParaRPr lang="en-US" sz="1800">
              <a:latin typeface="Calibri"/>
              <a:ea typeface="Calibri"/>
              <a:cs typeface="Calibri"/>
              <a:sym typeface="Calibri"/>
            </a:endParaRPr>
          </a:p>
          <a:p>
            <a:pPr lvl="0" rtl="0">
              <a:buNone/>
            </a:pPr>
            <a:r>
              <a:rPr lang="en-US" sz="1800">
                <a:latin typeface="Calibri"/>
                <a:ea typeface="Calibri"/>
                <a:cs typeface="Calibri"/>
                <a:sym typeface="Calibri"/>
              </a:rPr>
              <a:t>HIAE provides assistance from specialists when HMMD has none available or wants a second opinion</a:t>
            </a:r>
          </a:p>
          <a:p>
            <a:endParaRPr lang="en-US" sz="1800">
              <a:latin typeface="Calibri"/>
              <a:ea typeface="Calibri"/>
              <a:cs typeface="Calibri"/>
              <a:sym typeface="Calibri"/>
            </a:endParaRPr>
          </a:p>
          <a:p>
            <a:endParaRPr lang="en-US" sz="1800">
              <a:latin typeface="Calibri"/>
              <a:ea typeface="Calibri"/>
              <a:cs typeface="Calibri"/>
              <a:sym typeface="Calibri"/>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6159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dirty="0" smtClean="0">
                <a:solidFill>
                  <a:schemeClr val="dk1"/>
                </a:solidFill>
                <a:latin typeface="Calibri"/>
                <a:ea typeface="Calibri"/>
                <a:cs typeface="Calibri"/>
                <a:sym typeface="Calibri"/>
              </a:rPr>
              <a:t>What is Telemedicine?</a:t>
            </a:r>
            <a:endParaRPr lang="en-US" sz="2800" b="1" dirty="0">
              <a:solidFill>
                <a:schemeClr val="dk1"/>
              </a:solidFill>
              <a:latin typeface="Calibri"/>
              <a:ea typeface="Calibri"/>
              <a:cs typeface="Calibri"/>
              <a:sym typeface="Calibri"/>
            </a:endParaRPr>
          </a:p>
        </p:txBody>
      </p:sp>
      <p:sp>
        <p:nvSpPr>
          <p:cNvPr id="69" name="Shape 69"/>
          <p:cNvSpPr txBox="1"/>
          <p:nvPr/>
        </p:nvSpPr>
        <p:spPr>
          <a:xfrm>
            <a:off x="5009882" y="1841679"/>
            <a:ext cx="3206839" cy="1612818"/>
          </a:xfrm>
          <a:prstGeom prst="rect">
            <a:avLst/>
          </a:prstGeom>
        </p:spPr>
        <p:txBody>
          <a:bodyPr lIns="91425" tIns="91425" rIns="91425" bIns="91425" anchor="t" anchorCtr="0">
            <a:noAutofit/>
          </a:bodyPr>
          <a:lstStyle/>
          <a:p>
            <a:pPr lvl="0" rtl="0">
              <a:buNone/>
            </a:pPr>
            <a:r>
              <a:rPr lang="en-US" sz="1800" b="1" dirty="0" smtClean="0">
                <a:solidFill>
                  <a:schemeClr val="dk1"/>
                </a:solidFill>
                <a:latin typeface="Calibri"/>
                <a:ea typeface="Calibri"/>
                <a:cs typeface="Calibri"/>
                <a:sym typeface="Calibri"/>
              </a:rPr>
              <a:t> 2 General categories</a:t>
            </a:r>
          </a:p>
          <a:p>
            <a:pPr marL="457200" lvl="0" indent="-342900">
              <a:buClr>
                <a:schemeClr val="dk1"/>
              </a:buClr>
              <a:buSzPct val="100000"/>
              <a:buFont typeface="Calibri"/>
              <a:buChar char="●"/>
            </a:pPr>
            <a:r>
              <a:rPr lang="en-US" sz="1800" dirty="0" smtClean="0">
                <a:solidFill>
                  <a:schemeClr val="dk1"/>
                </a:solidFill>
                <a:latin typeface="Calibri"/>
                <a:ea typeface="Calibri"/>
                <a:cs typeface="Calibri"/>
                <a:sym typeface="Calibri"/>
              </a:rPr>
              <a:t>Asynchronous - “Store-and-forward”  </a:t>
            </a:r>
          </a:p>
          <a:p>
            <a:pPr marL="457200" lvl="0" indent="-342900">
              <a:buClr>
                <a:schemeClr val="dk1"/>
              </a:buClr>
              <a:buSzPct val="100000"/>
              <a:buFont typeface="Calibri"/>
              <a:buChar char="●"/>
            </a:pPr>
            <a:r>
              <a:rPr lang="en-US" sz="1800" dirty="0" smtClean="0">
                <a:solidFill>
                  <a:schemeClr val="dk1"/>
                </a:solidFill>
                <a:latin typeface="Calibri"/>
                <a:ea typeface="Calibri"/>
                <a:cs typeface="Calibri"/>
                <a:sym typeface="Calibri"/>
              </a:rPr>
              <a:t>Synchronous – “Real time”</a:t>
            </a:r>
            <a:endParaRPr lang="en-US" sz="1800" dirty="0">
              <a:solidFill>
                <a:schemeClr val="dk1"/>
              </a:solidFill>
              <a:latin typeface="Calibri"/>
              <a:ea typeface="Calibri"/>
              <a:cs typeface="Calibri"/>
              <a:sym typeface="Calibri"/>
            </a:endParaRPr>
          </a:p>
          <a:p>
            <a:pPr lvl="0" rtl="0">
              <a:buClr>
                <a:schemeClr val="dk1"/>
              </a:buClr>
              <a:buSzPct val="61111"/>
              <a:buFont typeface="Arial"/>
              <a:buNone/>
            </a:pPr>
            <a:endParaRPr lang="en-US" sz="1800" b="1" dirty="0" smtClean="0">
              <a:solidFill>
                <a:schemeClr val="dk1"/>
              </a:solidFill>
              <a:latin typeface="Calibri"/>
              <a:ea typeface="Calibri"/>
              <a:cs typeface="Calibri"/>
              <a:sym typeface="Calibri"/>
            </a:endParaRPr>
          </a:p>
        </p:txBody>
      </p:sp>
      <p:pic>
        <p:nvPicPr>
          <p:cNvPr id="2" name="Picture 1"/>
          <p:cNvPicPr>
            <a:picLocks noChangeAspect="1"/>
          </p:cNvPicPr>
          <p:nvPr/>
        </p:nvPicPr>
        <p:blipFill rotWithShape="1">
          <a:blip r:embed="rId3"/>
          <a:srcRect l="-268" r="34140"/>
          <a:stretch/>
        </p:blipFill>
        <p:spPr>
          <a:xfrm>
            <a:off x="1" y="1350873"/>
            <a:ext cx="5009882" cy="2952201"/>
          </a:xfrm>
          <a:prstGeom prst="rect">
            <a:avLst/>
          </a:prstGeom>
        </p:spPr>
      </p:pic>
      <p:sp>
        <p:nvSpPr>
          <p:cNvPr id="3" name="Rectangle 2"/>
          <p:cNvSpPr/>
          <p:nvPr/>
        </p:nvSpPr>
        <p:spPr>
          <a:xfrm>
            <a:off x="2157210" y="4303074"/>
            <a:ext cx="6806485" cy="1754326"/>
          </a:xfrm>
          <a:prstGeom prst="rect">
            <a:avLst/>
          </a:prstGeom>
        </p:spPr>
        <p:txBody>
          <a:bodyPr wrap="square">
            <a:spAutoFit/>
          </a:bodyPr>
          <a:lstStyle/>
          <a:p>
            <a:pPr>
              <a:buClr>
                <a:schemeClr val="dk1"/>
              </a:buClr>
              <a:buSzPct val="61111"/>
            </a:pPr>
            <a:r>
              <a:rPr lang="en-US" sz="1800" b="1" dirty="0">
                <a:solidFill>
                  <a:schemeClr val="dk1"/>
                </a:solidFill>
                <a:latin typeface="Calibri"/>
                <a:ea typeface="Calibri"/>
                <a:cs typeface="Calibri"/>
                <a:sym typeface="Calibri"/>
              </a:rPr>
              <a:t>4 Key Elements (WHO)</a:t>
            </a:r>
          </a:p>
          <a:p>
            <a:pPr marL="457200" lvl="0" indent="-342900">
              <a:buClr>
                <a:schemeClr val="dk1"/>
              </a:buClr>
              <a:buSzPct val="100000"/>
              <a:buFont typeface="Calibri"/>
              <a:buChar char="●"/>
            </a:pPr>
            <a:r>
              <a:rPr lang="en-US" sz="1800" u="sng" dirty="0">
                <a:solidFill>
                  <a:schemeClr val="dk1"/>
                </a:solidFill>
                <a:latin typeface="Calibri"/>
                <a:ea typeface="Calibri"/>
                <a:cs typeface="Calibri"/>
                <a:sym typeface="Calibri"/>
              </a:rPr>
              <a:t>Who:</a:t>
            </a:r>
            <a:r>
              <a:rPr lang="en-US" sz="1800" dirty="0">
                <a:solidFill>
                  <a:schemeClr val="dk1"/>
                </a:solidFill>
                <a:latin typeface="Calibri"/>
                <a:ea typeface="Calibri"/>
                <a:cs typeface="Calibri"/>
                <a:sym typeface="Calibri"/>
              </a:rPr>
              <a:t>  </a:t>
            </a:r>
            <a:r>
              <a:rPr lang="en-US" sz="1800" dirty="0" smtClean="0">
                <a:solidFill>
                  <a:schemeClr val="dk1"/>
                </a:solidFill>
                <a:latin typeface="Calibri"/>
                <a:ea typeface="Calibri"/>
                <a:cs typeface="Calibri"/>
                <a:sym typeface="Calibri"/>
              </a:rPr>
              <a:t>Clinical support</a:t>
            </a:r>
            <a:endParaRPr lang="en-US" sz="1800" dirty="0">
              <a:solidFill>
                <a:schemeClr val="dk1"/>
              </a:solidFill>
              <a:latin typeface="Calibri"/>
              <a:ea typeface="Calibri"/>
              <a:cs typeface="Calibri"/>
              <a:sym typeface="Calibri"/>
            </a:endParaRPr>
          </a:p>
          <a:p>
            <a:pPr marL="457200" lvl="0" indent="-342900">
              <a:buClr>
                <a:schemeClr val="dk1"/>
              </a:buClr>
              <a:buSzPct val="100000"/>
              <a:buFont typeface="Calibri"/>
              <a:buChar char="●"/>
            </a:pPr>
            <a:r>
              <a:rPr lang="en-US" sz="1800" u="sng" dirty="0">
                <a:solidFill>
                  <a:schemeClr val="dk1"/>
                </a:solidFill>
                <a:latin typeface="Calibri"/>
                <a:ea typeface="Calibri"/>
                <a:cs typeface="Calibri"/>
                <a:sym typeface="Calibri"/>
              </a:rPr>
              <a:t>What:</a:t>
            </a:r>
            <a:r>
              <a:rPr lang="en-US" sz="1800" dirty="0">
                <a:solidFill>
                  <a:schemeClr val="dk1"/>
                </a:solidFill>
                <a:latin typeface="Calibri"/>
                <a:ea typeface="Calibri"/>
                <a:cs typeface="Calibri"/>
                <a:sym typeface="Calibri"/>
              </a:rPr>
              <a:t>  </a:t>
            </a:r>
            <a:r>
              <a:rPr lang="en-US" sz="1800" dirty="0" smtClean="0">
                <a:solidFill>
                  <a:schemeClr val="dk1"/>
                </a:solidFill>
                <a:latin typeface="Calibri"/>
                <a:ea typeface="Calibri"/>
                <a:cs typeface="Calibri"/>
                <a:sym typeface="Calibri"/>
              </a:rPr>
              <a:t>User Connectivity</a:t>
            </a:r>
            <a:endParaRPr lang="en-US" sz="1800" dirty="0">
              <a:solidFill>
                <a:schemeClr val="dk1"/>
              </a:solidFill>
              <a:latin typeface="Calibri"/>
              <a:ea typeface="Calibri"/>
              <a:cs typeface="Calibri"/>
              <a:sym typeface="Calibri"/>
            </a:endParaRPr>
          </a:p>
          <a:p>
            <a:pPr marL="457200" lvl="0" indent="-342900">
              <a:buClr>
                <a:schemeClr val="dk1"/>
              </a:buClr>
              <a:buSzPct val="100000"/>
              <a:buFont typeface="Calibri"/>
              <a:buChar char="●"/>
            </a:pPr>
            <a:r>
              <a:rPr lang="en-US" sz="1800" u="sng" dirty="0">
                <a:solidFill>
                  <a:schemeClr val="dk1"/>
                </a:solidFill>
                <a:latin typeface="Calibri"/>
                <a:ea typeface="Calibri"/>
                <a:cs typeface="Calibri"/>
                <a:sym typeface="Calibri"/>
              </a:rPr>
              <a:t>How:</a:t>
            </a:r>
            <a:r>
              <a:rPr lang="en-US" sz="1800" dirty="0">
                <a:solidFill>
                  <a:schemeClr val="dk1"/>
                </a:solidFill>
                <a:latin typeface="Calibri"/>
                <a:ea typeface="Calibri"/>
                <a:cs typeface="Calibri"/>
                <a:sym typeface="Calibri"/>
              </a:rPr>
              <a:t>  </a:t>
            </a:r>
            <a:r>
              <a:rPr lang="en-US" sz="1800" dirty="0" smtClean="0">
                <a:solidFill>
                  <a:schemeClr val="dk1"/>
                </a:solidFill>
                <a:latin typeface="Calibri"/>
                <a:ea typeface="Calibri"/>
                <a:cs typeface="Calibri"/>
                <a:sym typeface="Calibri"/>
              </a:rPr>
              <a:t>Wide variety of </a:t>
            </a:r>
            <a:r>
              <a:rPr lang="en-US" sz="1800" dirty="0">
                <a:solidFill>
                  <a:schemeClr val="dk1"/>
                </a:solidFill>
                <a:latin typeface="Calibri"/>
                <a:ea typeface="Calibri"/>
                <a:cs typeface="Calibri"/>
                <a:sym typeface="Calibri"/>
              </a:rPr>
              <a:t>Information and Communication Technologies (ICT)</a:t>
            </a:r>
          </a:p>
          <a:p>
            <a:pPr marL="457200" lvl="0" indent="-342900">
              <a:buClr>
                <a:schemeClr val="dk1"/>
              </a:buClr>
              <a:buSzPct val="100000"/>
              <a:buFont typeface="Calibri"/>
              <a:buChar char="●"/>
            </a:pPr>
            <a:r>
              <a:rPr lang="en-US" sz="1800" u="sng" dirty="0">
                <a:solidFill>
                  <a:schemeClr val="dk1"/>
                </a:solidFill>
                <a:latin typeface="Calibri"/>
                <a:ea typeface="Calibri"/>
                <a:cs typeface="Calibri"/>
                <a:sym typeface="Calibri"/>
              </a:rPr>
              <a:t>Why:</a:t>
            </a:r>
            <a:r>
              <a:rPr lang="en-US" sz="1800" dirty="0">
                <a:solidFill>
                  <a:schemeClr val="dk1"/>
                </a:solidFill>
                <a:latin typeface="Calibri"/>
                <a:ea typeface="Calibri"/>
                <a:cs typeface="Calibri"/>
                <a:sym typeface="Calibri"/>
              </a:rPr>
              <a:t>  </a:t>
            </a:r>
            <a:r>
              <a:rPr lang="en-US" sz="1800" dirty="0" smtClean="0">
                <a:solidFill>
                  <a:schemeClr val="dk1"/>
                </a:solidFill>
                <a:latin typeface="Calibri"/>
                <a:ea typeface="Calibri"/>
                <a:cs typeface="Calibri"/>
                <a:sym typeface="Calibri"/>
              </a:rPr>
              <a:t>Improvement of health outcomes</a:t>
            </a:r>
            <a:endParaRPr lang="en-US"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9840041"/>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457200" y="6159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a:solidFill>
                  <a:schemeClr val="dk1"/>
                </a:solidFill>
                <a:latin typeface="Calibri"/>
                <a:ea typeface="Calibri"/>
                <a:cs typeface="Calibri"/>
                <a:sym typeface="Calibri"/>
              </a:rPr>
              <a:t>Telemedicine Case Study:</a:t>
            </a:r>
            <a:br>
              <a:rPr lang="en-US" sz="2800" b="1">
                <a:solidFill>
                  <a:schemeClr val="dk1"/>
                </a:solidFill>
                <a:latin typeface="Calibri"/>
                <a:ea typeface="Calibri"/>
                <a:cs typeface="Calibri"/>
                <a:sym typeface="Calibri"/>
              </a:rPr>
            </a:br>
            <a:r>
              <a:rPr lang="en-US" sz="2800" b="1">
                <a:solidFill>
                  <a:schemeClr val="dk1"/>
                </a:solidFill>
                <a:latin typeface="Calibri"/>
                <a:ea typeface="Calibri"/>
                <a:cs typeface="Calibri"/>
                <a:sym typeface="Calibri"/>
              </a:rPr>
              <a:t>San Paolo, Brazil: Specialists Consult with ICU/ER</a:t>
            </a:r>
          </a:p>
        </p:txBody>
      </p:sp>
      <p:sp>
        <p:nvSpPr>
          <p:cNvPr id="379" name="Shape 379"/>
          <p:cNvSpPr txBox="1"/>
          <p:nvPr/>
        </p:nvSpPr>
        <p:spPr>
          <a:xfrm>
            <a:off x="1062300" y="1565400"/>
            <a:ext cx="7624500" cy="4379400"/>
          </a:xfrm>
          <a:prstGeom prst="rect">
            <a:avLst/>
          </a:prstGeom>
        </p:spPr>
        <p:txBody>
          <a:bodyPr lIns="91425" tIns="91425" rIns="91425" bIns="91425" anchor="t" anchorCtr="0">
            <a:noAutofit/>
          </a:bodyPr>
          <a:lstStyle/>
          <a:p>
            <a:pPr lvl="0" algn="ctr" rtl="0">
              <a:buNone/>
            </a:pPr>
            <a:r>
              <a:rPr lang="en-US" b="1">
                <a:solidFill>
                  <a:schemeClr val="dk2"/>
                </a:solidFill>
              </a:rPr>
              <a:t>Study</a:t>
            </a:r>
          </a:p>
          <a:p>
            <a:pPr marL="457200" lvl="0" indent="-342900" rtl="0">
              <a:buClr>
                <a:schemeClr val="dk1"/>
              </a:buClr>
              <a:buSzPct val="100000"/>
              <a:buFont typeface="Arial"/>
              <a:buChar char="●"/>
            </a:pPr>
            <a:r>
              <a:rPr lang="en-US" sz="1800" b="1">
                <a:solidFill>
                  <a:schemeClr val="dk1"/>
                </a:solidFill>
                <a:latin typeface="Calibri"/>
                <a:ea typeface="Calibri"/>
                <a:cs typeface="Calibri"/>
                <a:sym typeface="Calibri"/>
              </a:rPr>
              <a:t>Purpose: </a:t>
            </a:r>
            <a:r>
              <a:rPr lang="en-US" sz="1800">
                <a:solidFill>
                  <a:schemeClr val="dk1"/>
                </a:solidFill>
                <a:latin typeface="Calibri"/>
                <a:ea typeface="Calibri"/>
                <a:cs typeface="Calibri"/>
                <a:sym typeface="Calibri"/>
              </a:rPr>
              <a:t>Evaluate efficacy of pilot</a:t>
            </a:r>
          </a:p>
          <a:p>
            <a:endParaRPr lang="en-US" sz="1800">
              <a:solidFill>
                <a:schemeClr val="dk1"/>
              </a:solidFill>
              <a:latin typeface="Calibri"/>
              <a:ea typeface="Calibri"/>
              <a:cs typeface="Calibri"/>
              <a:sym typeface="Calibri"/>
            </a:endParaRPr>
          </a:p>
          <a:p>
            <a:pPr marL="457200" lvl="0" indent="-342900" rtl="0">
              <a:buClr>
                <a:schemeClr val="dk1"/>
              </a:buClr>
              <a:buSzPct val="100000"/>
              <a:buFont typeface="Arial"/>
              <a:buChar char="●"/>
            </a:pPr>
            <a:r>
              <a:rPr lang="en-US" sz="1800" b="1">
                <a:solidFill>
                  <a:schemeClr val="dk1"/>
                </a:solidFill>
                <a:latin typeface="Calibri"/>
                <a:ea typeface="Calibri"/>
                <a:cs typeface="Calibri"/>
                <a:sym typeface="Calibri"/>
              </a:rPr>
              <a:t>Results</a:t>
            </a:r>
          </a:p>
          <a:p>
            <a:pPr marL="914400" lvl="1" indent="-342900" rtl="0">
              <a:buClr>
                <a:schemeClr val="dk1"/>
              </a:buClr>
              <a:buSzPct val="100000"/>
              <a:buFont typeface="Arial"/>
              <a:buChar char="○"/>
            </a:pPr>
            <a:r>
              <a:rPr lang="en-US" sz="1800">
                <a:solidFill>
                  <a:schemeClr val="dk1"/>
                </a:solidFill>
                <a:latin typeface="Calibri"/>
                <a:ea typeface="Calibri"/>
                <a:cs typeface="Calibri"/>
                <a:sym typeface="Calibri"/>
              </a:rPr>
              <a:t>Data obtained from 100 teleconsultations–74% from ICU</a:t>
            </a:r>
          </a:p>
          <a:p>
            <a:pPr marL="914400" lvl="1" indent="-342900" rtl="0">
              <a:buClr>
                <a:schemeClr val="dk1"/>
              </a:buClr>
              <a:buSzPct val="100000"/>
              <a:buFont typeface="Arial"/>
              <a:buChar char="○"/>
            </a:pPr>
            <a:r>
              <a:rPr lang="en-US" sz="1800">
                <a:solidFill>
                  <a:schemeClr val="dk1"/>
                </a:solidFill>
                <a:latin typeface="Calibri"/>
                <a:ea typeface="Calibri"/>
                <a:cs typeface="Calibri"/>
                <a:sym typeface="Calibri"/>
              </a:rPr>
              <a:t>Most common reasons: Sepsis, stroke</a:t>
            </a:r>
          </a:p>
          <a:p>
            <a:pPr marL="914400" lvl="1" indent="-342900" rtl="0">
              <a:buClr>
                <a:schemeClr val="dk1"/>
              </a:buClr>
              <a:buSzPct val="100000"/>
              <a:buFont typeface="Arial"/>
              <a:buChar char="○"/>
            </a:pPr>
            <a:r>
              <a:rPr lang="en-US" sz="1800">
                <a:solidFill>
                  <a:schemeClr val="dk1"/>
                </a:solidFill>
                <a:latin typeface="Calibri"/>
                <a:ea typeface="Calibri"/>
                <a:cs typeface="Calibri"/>
                <a:sym typeface="Calibri"/>
              </a:rPr>
              <a:t>TM improved diagnosis in 16.5% and influenced clinical management in 83.5% of the patients. </a:t>
            </a:r>
          </a:p>
          <a:p>
            <a:pPr marL="914400" lvl="1" indent="-342900" rtl="0">
              <a:buClr>
                <a:schemeClr val="dk1"/>
              </a:buClr>
              <a:buSzPct val="100000"/>
              <a:buFont typeface="Arial"/>
              <a:buChar char="○"/>
            </a:pPr>
            <a:r>
              <a:rPr lang="en-US" sz="1800">
                <a:solidFill>
                  <a:schemeClr val="dk1"/>
                </a:solidFill>
                <a:latin typeface="Calibri"/>
                <a:ea typeface="Calibri"/>
                <a:cs typeface="Calibri"/>
                <a:sym typeface="Calibri"/>
              </a:rPr>
              <a:t>Life-saving TM interventions included stroke thrombolysis, limb amputation</a:t>
            </a:r>
          </a:p>
          <a:p>
            <a:pPr marL="914400" lvl="1" indent="-342900" rtl="0">
              <a:buClr>
                <a:schemeClr val="dk1"/>
              </a:buClr>
              <a:buSzPct val="100000"/>
              <a:buFont typeface="Calibri"/>
              <a:buChar char="○"/>
            </a:pPr>
            <a:r>
              <a:rPr lang="en-US" sz="1800">
                <a:solidFill>
                  <a:schemeClr val="dk1"/>
                </a:solidFill>
                <a:latin typeface="Calibri"/>
                <a:ea typeface="Calibri"/>
                <a:cs typeface="Calibri"/>
                <a:sym typeface="Calibri"/>
              </a:rPr>
              <a:t>Major of patients did not require referrals to other hospitals</a:t>
            </a:r>
          </a:p>
          <a:p>
            <a:endParaRPr lang="en-US" sz="1800">
              <a:solidFill>
                <a:schemeClr val="dk1"/>
              </a:solidFill>
              <a:latin typeface="Calibri"/>
              <a:ea typeface="Calibri"/>
              <a:cs typeface="Calibri"/>
              <a:sym typeface="Calibri"/>
            </a:endParaRPr>
          </a:p>
          <a:p>
            <a:pPr marL="457200" lvl="0" indent="-342900" rtl="0">
              <a:buClr>
                <a:schemeClr val="dk1"/>
              </a:buClr>
              <a:buSzPct val="100000"/>
              <a:buFont typeface="Calibri"/>
              <a:buChar char="●"/>
            </a:pPr>
            <a:r>
              <a:rPr lang="en-US" sz="1800" b="1">
                <a:solidFill>
                  <a:schemeClr val="dk1"/>
                </a:solidFill>
                <a:latin typeface="Calibri"/>
                <a:ea typeface="Calibri"/>
                <a:cs typeface="Calibri"/>
                <a:sym typeface="Calibri"/>
              </a:rPr>
              <a:t>Conclusion</a:t>
            </a:r>
          </a:p>
          <a:p>
            <a:pPr marL="914400" lvl="1" indent="-342900" rtl="0">
              <a:buClr>
                <a:schemeClr val="dk1"/>
              </a:buClr>
              <a:buSzPct val="100000"/>
              <a:buFont typeface="Calibri"/>
              <a:buChar char="○"/>
            </a:pPr>
            <a:r>
              <a:rPr lang="en-US" sz="1800" b="1">
                <a:solidFill>
                  <a:schemeClr val="dk1"/>
                </a:solidFill>
                <a:latin typeface="Calibri"/>
                <a:ea typeface="Calibri"/>
                <a:cs typeface="Calibri"/>
                <a:sym typeface="Calibri"/>
              </a:rPr>
              <a:t>Telemedicine-based intervention in a public hospital setting can avoid unnecessary transfers and improve real-time medical decision-making </a:t>
            </a:r>
          </a:p>
          <a:p>
            <a:endParaRPr lang="en-US" sz="1800" b="1">
              <a:solidFill>
                <a:schemeClr val="dk1"/>
              </a:solidFill>
              <a:latin typeface="Calibri"/>
              <a:ea typeface="Calibri"/>
              <a:cs typeface="Calibri"/>
              <a:sym typeface="Calibri"/>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457200" y="6159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a:solidFill>
                  <a:schemeClr val="dk1"/>
                </a:solidFill>
                <a:latin typeface="Calibri"/>
                <a:ea typeface="Calibri"/>
                <a:cs typeface="Calibri"/>
                <a:sym typeface="Calibri"/>
              </a:rPr>
              <a:t>Telemedicine Case Study:</a:t>
            </a:r>
            <a:br>
              <a:rPr lang="en-US" sz="2800" b="1">
                <a:solidFill>
                  <a:schemeClr val="dk1"/>
                </a:solidFill>
                <a:latin typeface="Calibri"/>
                <a:ea typeface="Calibri"/>
                <a:cs typeface="Calibri"/>
                <a:sym typeface="Calibri"/>
              </a:rPr>
            </a:br>
            <a:r>
              <a:rPr lang="en-US" sz="2800" b="1">
                <a:solidFill>
                  <a:schemeClr val="dk1"/>
                </a:solidFill>
                <a:latin typeface="Calibri"/>
                <a:ea typeface="Calibri"/>
                <a:cs typeface="Calibri"/>
                <a:sym typeface="Calibri"/>
              </a:rPr>
              <a:t>Texas: Urgent Care Consult with School Clinics</a:t>
            </a:r>
          </a:p>
        </p:txBody>
      </p:sp>
      <p:sp>
        <p:nvSpPr>
          <p:cNvPr id="386" name="Shape 386"/>
          <p:cNvSpPr txBox="1"/>
          <p:nvPr/>
        </p:nvSpPr>
        <p:spPr>
          <a:xfrm>
            <a:off x="826850" y="1618350"/>
            <a:ext cx="3473099" cy="1836899"/>
          </a:xfrm>
          <a:prstGeom prst="rect">
            <a:avLst/>
          </a:prstGeom>
        </p:spPr>
        <p:txBody>
          <a:bodyPr lIns="91425" tIns="91425" rIns="91425" bIns="91425" anchor="t" anchorCtr="0">
            <a:noAutofit/>
          </a:bodyPr>
          <a:lstStyle/>
          <a:p>
            <a:pPr lvl="0" algn="ctr" rtl="0">
              <a:buNone/>
            </a:pPr>
            <a:r>
              <a:rPr lang="en-US" b="1">
                <a:solidFill>
                  <a:schemeClr val="dk2"/>
                </a:solidFill>
              </a:rPr>
              <a:t>Background</a:t>
            </a:r>
          </a:p>
          <a:p>
            <a:endParaRPr lang="en-US" b="1">
              <a:solidFill>
                <a:schemeClr val="dk2"/>
              </a:solidFill>
            </a:endParaRPr>
          </a:p>
          <a:p>
            <a:pPr marL="457200" lvl="0" indent="-330200" rtl="0">
              <a:lnSpc>
                <a:spcPct val="150000"/>
              </a:lnSpc>
              <a:buClr>
                <a:srgbClr val="000000"/>
              </a:buClr>
              <a:buSzPct val="100000"/>
              <a:buFont typeface="Calibri"/>
              <a:buChar char="●"/>
            </a:pPr>
            <a:r>
              <a:rPr lang="en-US" sz="1600">
                <a:solidFill>
                  <a:schemeClr val="dk1"/>
                </a:solidFill>
                <a:latin typeface="Calibri"/>
                <a:ea typeface="Calibri"/>
                <a:cs typeface="Calibri"/>
                <a:sym typeface="Calibri"/>
              </a:rPr>
              <a:t>Resolute Health innovation lab came up with new model for student health in Texas school district </a:t>
            </a:r>
          </a:p>
        </p:txBody>
      </p:sp>
      <p:pic>
        <p:nvPicPr>
          <p:cNvPr id="387" name="Shape 387"/>
          <p:cNvPicPr preferRelativeResize="0"/>
          <p:nvPr/>
        </p:nvPicPr>
        <p:blipFill>
          <a:blip r:embed="rId3"/>
          <a:stretch>
            <a:fillRect/>
          </a:stretch>
        </p:blipFill>
        <p:spPr>
          <a:xfrm>
            <a:off x="4452375" y="1721725"/>
            <a:ext cx="4495800" cy="1733550"/>
          </a:xfrm>
          <a:prstGeom prst="rect">
            <a:avLst/>
          </a:prstGeom>
        </p:spPr>
      </p:pic>
      <p:sp>
        <p:nvSpPr>
          <p:cNvPr id="388" name="Shape 388"/>
          <p:cNvSpPr txBox="1"/>
          <p:nvPr/>
        </p:nvSpPr>
        <p:spPr>
          <a:xfrm>
            <a:off x="826850" y="3531000"/>
            <a:ext cx="4603199" cy="2244000"/>
          </a:xfrm>
          <a:prstGeom prst="rect">
            <a:avLst/>
          </a:prstGeom>
        </p:spPr>
        <p:txBody>
          <a:bodyPr lIns="91425" tIns="91425" rIns="91425" bIns="91425" anchor="t" anchorCtr="0">
            <a:noAutofit/>
          </a:bodyPr>
          <a:lstStyle/>
          <a:p>
            <a:pPr marL="457200" lvl="0" indent="-330200" rtl="0">
              <a:lnSpc>
                <a:spcPct val="150000"/>
              </a:lnSpc>
              <a:buClr>
                <a:schemeClr val="dk1"/>
              </a:buClr>
              <a:buSzPct val="100000"/>
              <a:buFont typeface="Calibri"/>
              <a:buChar char="●"/>
            </a:pPr>
            <a:r>
              <a:rPr lang="en-US" sz="1600">
                <a:solidFill>
                  <a:schemeClr val="dk1"/>
                </a:solidFill>
                <a:latin typeface="Calibri"/>
                <a:ea typeface="Calibri"/>
                <a:cs typeface="Calibri"/>
                <a:sym typeface="Calibri"/>
              </a:rPr>
              <a:t>Deployed and Endpoint at school clinic and in urgent care center</a:t>
            </a:r>
          </a:p>
          <a:p>
            <a:pPr marL="457200" lvl="0" indent="-330200" rtl="0">
              <a:lnSpc>
                <a:spcPct val="150000"/>
              </a:lnSpc>
              <a:buClr>
                <a:schemeClr val="dk1"/>
              </a:buClr>
              <a:buSzPct val="100000"/>
              <a:buFont typeface="Calibri"/>
              <a:buChar char="●"/>
            </a:pPr>
            <a:r>
              <a:rPr lang="en-US" sz="1600">
                <a:solidFill>
                  <a:schemeClr val="dk1"/>
                </a:solidFill>
                <a:latin typeface="Calibri"/>
                <a:ea typeface="Calibri"/>
                <a:cs typeface="Calibri"/>
                <a:sym typeface="Calibri"/>
              </a:rPr>
              <a:t>School nurse attends to student</a:t>
            </a:r>
          </a:p>
          <a:p>
            <a:pPr marL="457200" lvl="0" indent="-330200" rtl="0">
              <a:lnSpc>
                <a:spcPct val="150000"/>
              </a:lnSpc>
              <a:buClr>
                <a:schemeClr val="dk1"/>
              </a:buClr>
              <a:buSzPct val="100000"/>
              <a:buFont typeface="Calibri"/>
              <a:buChar char="●"/>
            </a:pPr>
            <a:r>
              <a:rPr lang="en-US" sz="1600">
                <a:solidFill>
                  <a:schemeClr val="dk1"/>
                </a:solidFill>
                <a:latin typeface="Calibri"/>
                <a:ea typeface="Calibri"/>
                <a:cs typeface="Calibri"/>
                <a:sym typeface="Calibri"/>
              </a:rPr>
              <a:t>Doctor at the urgent care clinic remotely provides diagnosis, emails parents with prescriptions and discharge instructions</a:t>
            </a:r>
          </a:p>
          <a:p>
            <a:endParaRPr lang="en-US" sz="1600">
              <a:solidFill>
                <a:schemeClr val="dk1"/>
              </a:solidFill>
              <a:latin typeface="Calibri"/>
              <a:ea typeface="Calibri"/>
              <a:cs typeface="Calibri"/>
              <a:sym typeface="Calibri"/>
            </a:endParaRPr>
          </a:p>
        </p:txBody>
      </p:sp>
      <p:pic>
        <p:nvPicPr>
          <p:cNvPr id="389" name="Shape 389"/>
          <p:cNvPicPr preferRelativeResize="0"/>
          <p:nvPr/>
        </p:nvPicPr>
        <p:blipFill>
          <a:blip r:embed="rId4"/>
          <a:stretch>
            <a:fillRect/>
          </a:stretch>
        </p:blipFill>
        <p:spPr>
          <a:xfrm>
            <a:off x="5509650" y="3699100"/>
            <a:ext cx="3438525" cy="2247900"/>
          </a:xfrm>
          <a:prstGeom prst="rect">
            <a:avLst/>
          </a:prstGeom>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457200" y="615950"/>
            <a:ext cx="8229600" cy="692100"/>
          </a:xfrm>
          <a:prstGeom prst="rect">
            <a:avLst/>
          </a:prstGeom>
        </p:spPr>
        <p:txBody>
          <a:bodyPr lIns="91425" tIns="91425" rIns="91425" bIns="91425" anchor="ctr" anchorCtr="0">
            <a:noAutofit/>
          </a:bodyPr>
          <a:lstStyle/>
          <a:p>
            <a:pPr>
              <a:buNone/>
            </a:pPr>
            <a:r>
              <a:rPr lang="en-US" sz="3000">
                <a:latin typeface="Calibri"/>
                <a:ea typeface="Calibri"/>
                <a:cs typeface="Calibri"/>
                <a:sym typeface="Calibri"/>
              </a:rPr>
              <a:t>Mobile Ultrasound and X-ray</a:t>
            </a:r>
          </a:p>
        </p:txBody>
      </p:sp>
      <p:sp>
        <p:nvSpPr>
          <p:cNvPr id="396" name="Shape 396"/>
          <p:cNvSpPr txBox="1">
            <a:spLocks noGrp="1"/>
          </p:cNvSpPr>
          <p:nvPr>
            <p:ph type="body" idx="1"/>
          </p:nvPr>
        </p:nvSpPr>
        <p:spPr>
          <a:xfrm>
            <a:off x="457200" y="1398975"/>
            <a:ext cx="4038599" cy="4526100"/>
          </a:xfrm>
          <a:prstGeom prst="rect">
            <a:avLst/>
          </a:prstGeom>
        </p:spPr>
        <p:txBody>
          <a:bodyPr lIns="91425" tIns="91425" rIns="91425" bIns="91425" anchor="t" anchorCtr="0">
            <a:noAutofit/>
          </a:bodyPr>
          <a:lstStyle/>
          <a:p>
            <a:pPr>
              <a:buNone/>
            </a:pPr>
            <a:r>
              <a:rPr lang="en-US"/>
              <a:t>  </a:t>
            </a:r>
          </a:p>
        </p:txBody>
      </p:sp>
      <p:sp>
        <p:nvSpPr>
          <p:cNvPr id="397" name="Shape 397"/>
          <p:cNvSpPr txBox="1">
            <a:spLocks noGrp="1"/>
          </p:cNvSpPr>
          <p:nvPr>
            <p:ph type="body" idx="2"/>
          </p:nvPr>
        </p:nvSpPr>
        <p:spPr>
          <a:xfrm>
            <a:off x="4648200" y="1600200"/>
            <a:ext cx="4038599" cy="4526100"/>
          </a:xfrm>
          <a:prstGeom prst="rect">
            <a:avLst/>
          </a:prstGeom>
        </p:spPr>
        <p:txBody>
          <a:bodyPr lIns="91425" tIns="91425" rIns="91425" bIns="91425" anchor="t" anchorCtr="0">
            <a:noAutofit/>
          </a:bodyPr>
          <a:lstStyle/>
          <a:p>
            <a:endParaRPr/>
          </a:p>
        </p:txBody>
      </p:sp>
      <p:pic>
        <p:nvPicPr>
          <p:cNvPr id="398" name="Shape 398"/>
          <p:cNvPicPr preferRelativeResize="0"/>
          <p:nvPr/>
        </p:nvPicPr>
        <p:blipFill>
          <a:blip r:embed="rId3"/>
          <a:stretch>
            <a:fillRect/>
          </a:stretch>
        </p:blipFill>
        <p:spPr>
          <a:xfrm>
            <a:off x="4648200" y="1600199"/>
            <a:ext cx="4038600" cy="4526099"/>
          </a:xfrm>
          <a:prstGeom prst="rect">
            <a:avLst/>
          </a:prstGeom>
        </p:spPr>
      </p:pic>
      <p:pic>
        <p:nvPicPr>
          <p:cNvPr id="399" name="Shape 399"/>
          <p:cNvPicPr preferRelativeResize="0"/>
          <p:nvPr/>
        </p:nvPicPr>
        <p:blipFill>
          <a:blip r:embed="rId4"/>
          <a:stretch>
            <a:fillRect/>
          </a:stretch>
        </p:blipFill>
        <p:spPr>
          <a:xfrm>
            <a:off x="457200" y="1600200"/>
            <a:ext cx="4190999" cy="4526099"/>
          </a:xfrm>
          <a:prstGeom prst="rect">
            <a:avLst/>
          </a:prstGeom>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6159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dirty="0" smtClean="0">
                <a:solidFill>
                  <a:schemeClr val="dk1"/>
                </a:solidFill>
                <a:latin typeface="Calibri"/>
                <a:ea typeface="Calibri"/>
                <a:cs typeface="Calibri"/>
                <a:sym typeface="Calibri"/>
              </a:rPr>
              <a:t>Case Study:  </a:t>
            </a:r>
            <a:r>
              <a:rPr lang="en-US" sz="2800" b="1" dirty="0" err="1" smtClean="0">
                <a:solidFill>
                  <a:schemeClr val="dk1"/>
                </a:solidFill>
                <a:latin typeface="Calibri"/>
                <a:ea typeface="Calibri"/>
                <a:cs typeface="Calibri"/>
                <a:sym typeface="Calibri"/>
              </a:rPr>
              <a:t>Teleradiology</a:t>
            </a:r>
            <a:r>
              <a:rPr lang="en-US" sz="2800" b="1" dirty="0" smtClean="0">
                <a:solidFill>
                  <a:schemeClr val="dk1"/>
                </a:solidFill>
                <a:latin typeface="Calibri"/>
                <a:ea typeface="Calibri"/>
                <a:cs typeface="Calibri"/>
                <a:sym typeface="Calibri"/>
              </a:rPr>
              <a:t/>
            </a:r>
            <a:br>
              <a:rPr lang="en-US" sz="2800" b="1" dirty="0" smtClean="0">
                <a:solidFill>
                  <a:schemeClr val="dk1"/>
                </a:solidFill>
                <a:latin typeface="Calibri"/>
                <a:ea typeface="Calibri"/>
                <a:cs typeface="Calibri"/>
                <a:sym typeface="Calibri"/>
              </a:rPr>
            </a:br>
            <a:r>
              <a:rPr lang="en-US" sz="2800" b="1" dirty="0" err="1" smtClean="0">
                <a:solidFill>
                  <a:schemeClr val="dk1"/>
                </a:solidFill>
                <a:latin typeface="Calibri"/>
                <a:ea typeface="Calibri"/>
                <a:cs typeface="Calibri"/>
                <a:sym typeface="Calibri"/>
              </a:rPr>
              <a:t>ResMD</a:t>
            </a:r>
            <a:r>
              <a:rPr lang="en-US" sz="2800" b="1" dirty="0" smtClean="0">
                <a:solidFill>
                  <a:schemeClr val="dk1"/>
                </a:solidFill>
                <a:latin typeface="Calibri"/>
                <a:ea typeface="Calibri"/>
                <a:cs typeface="Calibri"/>
                <a:sym typeface="Calibri"/>
              </a:rPr>
              <a:t> Smartphone </a:t>
            </a:r>
            <a:r>
              <a:rPr lang="en-US" sz="2800" b="1" dirty="0" err="1" smtClean="0">
                <a:solidFill>
                  <a:schemeClr val="dk1"/>
                </a:solidFill>
                <a:latin typeface="Calibri"/>
                <a:ea typeface="Calibri"/>
                <a:cs typeface="Calibri"/>
                <a:sym typeface="Calibri"/>
              </a:rPr>
              <a:t>Telestroke</a:t>
            </a:r>
            <a:r>
              <a:rPr lang="en-US" sz="2800" b="1" dirty="0" smtClean="0">
                <a:solidFill>
                  <a:schemeClr val="dk1"/>
                </a:solidFill>
                <a:latin typeface="Calibri"/>
                <a:ea typeface="Calibri"/>
                <a:cs typeface="Calibri"/>
                <a:sym typeface="Calibri"/>
              </a:rPr>
              <a:t> Study</a:t>
            </a:r>
            <a:endParaRPr lang="en-US" sz="2800" b="1" dirty="0">
              <a:solidFill>
                <a:schemeClr val="dk1"/>
              </a:solidFill>
              <a:latin typeface="Calibri"/>
              <a:ea typeface="Calibri"/>
              <a:cs typeface="Calibri"/>
              <a:sym typeface="Calibri"/>
            </a:endParaRPr>
          </a:p>
        </p:txBody>
      </p:sp>
      <p:sp>
        <p:nvSpPr>
          <p:cNvPr id="68" name="Shape 68"/>
          <p:cNvSpPr txBox="1"/>
          <p:nvPr/>
        </p:nvSpPr>
        <p:spPr>
          <a:xfrm>
            <a:off x="517350" y="1265025"/>
            <a:ext cx="8412900" cy="4392600"/>
          </a:xfrm>
          <a:prstGeom prst="rect">
            <a:avLst/>
          </a:prstGeom>
          <a:noFill/>
          <a:ln>
            <a:noFill/>
          </a:ln>
        </p:spPr>
        <p:txBody>
          <a:bodyPr lIns="91425" tIns="91425" rIns="91425" bIns="91425" anchor="t" anchorCtr="0">
            <a:noAutofit/>
          </a:bodyPr>
          <a:lstStyle/>
          <a:p>
            <a:endParaRPr/>
          </a:p>
        </p:txBody>
      </p:sp>
      <p:sp>
        <p:nvSpPr>
          <p:cNvPr id="69" name="Shape 69"/>
          <p:cNvSpPr txBox="1"/>
          <p:nvPr/>
        </p:nvSpPr>
        <p:spPr>
          <a:xfrm>
            <a:off x="1119400" y="1496291"/>
            <a:ext cx="7567500" cy="4538748"/>
          </a:xfrm>
          <a:prstGeom prst="rect">
            <a:avLst/>
          </a:prstGeom>
        </p:spPr>
        <p:txBody>
          <a:bodyPr lIns="91425" tIns="91425" rIns="91425" bIns="91425" anchor="t" anchorCtr="0">
            <a:noAutofit/>
          </a:bodyPr>
          <a:lstStyle/>
          <a:p>
            <a:pPr lvl="0"/>
            <a:r>
              <a:rPr lang="en-US" sz="1800" b="1" dirty="0" err="1" smtClean="0">
                <a:solidFill>
                  <a:schemeClr val="dk1"/>
                </a:solidFill>
                <a:latin typeface="Calibri"/>
                <a:ea typeface="Calibri"/>
                <a:cs typeface="Calibri"/>
                <a:sym typeface="Calibri"/>
              </a:rPr>
              <a:t>Teleradiology</a:t>
            </a:r>
            <a:endParaRPr lang="en-US" sz="1800" b="1" dirty="0">
              <a:solidFill>
                <a:schemeClr val="dk1"/>
              </a:solidFill>
              <a:latin typeface="Calibri"/>
              <a:ea typeface="Calibri"/>
              <a:cs typeface="Calibri"/>
              <a:sym typeface="Calibri"/>
            </a:endParaRPr>
          </a:p>
          <a:p>
            <a:pPr marL="457200" lvl="0"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“The practice of having medical images interpreted by a radiologist who is not present at the site the images were generated”</a:t>
            </a:r>
          </a:p>
          <a:p>
            <a:pPr marL="457200" lvl="0"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Images include x-rays, MRIs, ultrasounds</a:t>
            </a:r>
          </a:p>
          <a:p>
            <a:pPr marL="457200" lvl="0"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Used by hospitals, urgent cares, mobile imaging companies, private practices</a:t>
            </a:r>
          </a:p>
          <a:p>
            <a:pPr marL="457200" lvl="0"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Pros:</a:t>
            </a:r>
          </a:p>
          <a:p>
            <a:pPr marL="1146175" lvl="1" indent="-231775">
              <a:buClr>
                <a:srgbClr val="000000"/>
              </a:buClr>
              <a:buSzPct val="100000"/>
              <a:buFont typeface="Calibri"/>
              <a:buChar char="●"/>
            </a:pPr>
            <a:r>
              <a:rPr lang="en-US" sz="1800" dirty="0" smtClean="0">
                <a:solidFill>
                  <a:schemeClr val="dk1"/>
                </a:solidFill>
                <a:latin typeface="Calibri"/>
                <a:ea typeface="Calibri"/>
                <a:cs typeface="Calibri"/>
                <a:sym typeface="Calibri"/>
              </a:rPr>
              <a:t>Inexpensive</a:t>
            </a:r>
          </a:p>
          <a:p>
            <a:pPr marL="1828800" lvl="2" indent="-231775">
              <a:buClr>
                <a:srgbClr val="000000"/>
              </a:buClr>
              <a:buSzPct val="100000"/>
              <a:buFont typeface="Calibri"/>
              <a:buChar char="●"/>
              <a:tabLst>
                <a:tab pos="1828800" algn="l"/>
              </a:tabLst>
            </a:pPr>
            <a:r>
              <a:rPr lang="en-US" sz="1800" dirty="0" smtClean="0">
                <a:solidFill>
                  <a:schemeClr val="dk1"/>
                </a:solidFill>
                <a:latin typeface="Calibri"/>
                <a:ea typeface="Calibri"/>
                <a:cs typeface="Calibri"/>
                <a:sym typeface="Calibri"/>
              </a:rPr>
              <a:t>On-site radiologists = start around $1500/day</a:t>
            </a:r>
          </a:p>
          <a:p>
            <a:pPr marL="1828800" lvl="2" indent="-231775">
              <a:buClr>
                <a:srgbClr val="000000"/>
              </a:buClr>
              <a:buSzPct val="100000"/>
              <a:buFont typeface="Calibri"/>
              <a:buChar char="●"/>
              <a:tabLst>
                <a:tab pos="1828800" algn="l"/>
              </a:tabLst>
            </a:pPr>
            <a:r>
              <a:rPr lang="en-US" sz="1800" dirty="0" err="1" smtClean="0">
                <a:solidFill>
                  <a:schemeClr val="dk1"/>
                </a:solidFill>
                <a:latin typeface="Calibri"/>
                <a:ea typeface="Calibri"/>
                <a:cs typeface="Calibri"/>
                <a:sym typeface="Calibri"/>
              </a:rPr>
              <a:t>Teleradiology</a:t>
            </a:r>
            <a:r>
              <a:rPr lang="en-US" sz="1800" dirty="0" smtClean="0">
                <a:solidFill>
                  <a:schemeClr val="dk1"/>
                </a:solidFill>
                <a:latin typeface="Calibri"/>
                <a:ea typeface="Calibri"/>
                <a:cs typeface="Calibri"/>
                <a:sym typeface="Calibri"/>
              </a:rPr>
              <a:t> = usually pay per exam, often as little as $8</a:t>
            </a:r>
          </a:p>
          <a:p>
            <a:pPr marL="1146175" lvl="1" indent="-231775">
              <a:buClr>
                <a:srgbClr val="000000"/>
              </a:buClr>
              <a:buSzPct val="100000"/>
              <a:buFont typeface="Calibri"/>
              <a:buChar char="●"/>
            </a:pPr>
            <a:r>
              <a:rPr lang="en-US" sz="1800" dirty="0" smtClean="0">
                <a:solidFill>
                  <a:schemeClr val="dk1"/>
                </a:solidFill>
                <a:latin typeface="Calibri"/>
                <a:ea typeface="Calibri"/>
                <a:cs typeface="Calibri"/>
                <a:sym typeface="Calibri"/>
              </a:rPr>
              <a:t>Improved Access</a:t>
            </a:r>
            <a:endParaRPr lang="en-US" sz="1800" dirty="0">
              <a:solidFill>
                <a:schemeClr val="dk1"/>
              </a:solidFill>
              <a:latin typeface="Calibri"/>
              <a:ea typeface="Calibri"/>
              <a:cs typeface="Calibri"/>
              <a:sym typeface="Calibri"/>
            </a:endParaRPr>
          </a:p>
          <a:p>
            <a:pPr marL="457200" lvl="1"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Cons:</a:t>
            </a:r>
          </a:p>
          <a:p>
            <a:pPr marL="1146175" lvl="1" indent="-231775">
              <a:buClr>
                <a:srgbClr val="000000"/>
              </a:buClr>
              <a:buSzPct val="100000"/>
              <a:buFont typeface="Calibri"/>
              <a:buChar char="●"/>
            </a:pPr>
            <a:r>
              <a:rPr lang="en-US" sz="1800" dirty="0" smtClean="0">
                <a:solidFill>
                  <a:schemeClr val="dk1"/>
                </a:solidFill>
                <a:latin typeface="Calibri"/>
                <a:ea typeface="Calibri"/>
                <a:cs typeface="Calibri"/>
                <a:sym typeface="Calibri"/>
              </a:rPr>
              <a:t>Information relay back to on-site doctors</a:t>
            </a:r>
          </a:p>
          <a:p>
            <a:pPr marL="1146175" lvl="1" indent="-231775">
              <a:buClr>
                <a:srgbClr val="000000"/>
              </a:buClr>
              <a:buSzPct val="100000"/>
              <a:buFont typeface="Calibri"/>
              <a:buChar char="●"/>
            </a:pPr>
            <a:r>
              <a:rPr lang="en-US" sz="1800" dirty="0" smtClean="0">
                <a:solidFill>
                  <a:schemeClr val="dk1"/>
                </a:solidFill>
                <a:latin typeface="Calibri"/>
                <a:ea typeface="Calibri"/>
                <a:cs typeface="Calibri"/>
                <a:sym typeface="Calibri"/>
              </a:rPr>
              <a:t>Dependence on technology</a:t>
            </a:r>
          </a:p>
          <a:p>
            <a:pPr marL="457200" lvl="1" indent="-342900">
              <a:buClr>
                <a:srgbClr val="000000"/>
              </a:buClr>
              <a:buSzPct val="100000"/>
              <a:buFont typeface="Calibri"/>
              <a:buChar char="●"/>
            </a:pPr>
            <a:endParaRPr lang="en-US" sz="1800" dirty="0" smtClean="0">
              <a:solidFill>
                <a:schemeClr val="dk1"/>
              </a:solidFill>
              <a:latin typeface="Calibri"/>
              <a:ea typeface="Calibri"/>
              <a:cs typeface="Calibri"/>
              <a:sym typeface="Calibri"/>
            </a:endParaRPr>
          </a:p>
          <a:p>
            <a:pPr lvl="0"/>
            <a:endParaRPr lang="en-US" sz="1800" b="1" dirty="0" smtClean="0">
              <a:solidFill>
                <a:schemeClr val="dk1"/>
              </a:solidFill>
              <a:latin typeface="Calibri"/>
              <a:ea typeface="Calibri"/>
              <a:cs typeface="Calibri"/>
              <a:sym typeface="Calibri"/>
            </a:endParaRPr>
          </a:p>
          <a:p>
            <a:pPr lvl="0" rtl="0">
              <a:buNone/>
            </a:pPr>
            <a:endParaRPr lang="en-US" sz="1800" b="1" dirty="0">
              <a:solidFill>
                <a:schemeClr val="dk1"/>
              </a:solidFill>
              <a:latin typeface="Calibri"/>
              <a:ea typeface="Calibri"/>
              <a:cs typeface="Calibri"/>
              <a:sym typeface="Calibri"/>
            </a:endParaRPr>
          </a:p>
          <a:p>
            <a:pPr marL="114300" lvl="0">
              <a:buClr>
                <a:srgbClr val="000000"/>
              </a:buClr>
              <a:buSzPct val="100000"/>
            </a:pPr>
            <a:endParaRPr lang="en-US" sz="1800" b="1" dirty="0">
              <a:solidFill>
                <a:schemeClr val="dk1"/>
              </a:solidFill>
              <a:latin typeface="Calibri"/>
              <a:ea typeface="Calibri"/>
              <a:cs typeface="Calibri"/>
              <a:sym typeface="Calibri"/>
            </a:endParaRPr>
          </a:p>
          <a:p>
            <a:pPr marL="114300">
              <a:buClr>
                <a:schemeClr val="dk1"/>
              </a:buClr>
              <a:buSzPct val="100000"/>
            </a:pPr>
            <a:endParaRPr lang="en-US" sz="1800" b="1" dirty="0">
              <a:solidFill>
                <a:schemeClr val="dk1"/>
              </a:solidFill>
              <a:latin typeface="Calibri"/>
              <a:ea typeface="Calibri"/>
              <a:cs typeface="Calibri"/>
              <a:sym typeface="Calibri"/>
            </a:endParaRPr>
          </a:p>
          <a:p>
            <a:pPr marL="114300" lvl="0" rtl="0">
              <a:buClr>
                <a:schemeClr val="dk1"/>
              </a:buClr>
              <a:buSzPct val="100000"/>
            </a:pPr>
            <a:endParaRPr lang="en-US" sz="1800" dirty="0" smtClean="0">
              <a:solidFill>
                <a:schemeClr val="dk1"/>
              </a:solidFill>
              <a:latin typeface="Calibri"/>
              <a:ea typeface="Calibri"/>
              <a:cs typeface="Calibri"/>
              <a:sym typeface="Calibri"/>
            </a:endParaRPr>
          </a:p>
          <a:p>
            <a:pPr marL="114300" lvl="0" rtl="0">
              <a:buClr>
                <a:schemeClr val="dk1"/>
              </a:buClr>
              <a:buSzPct val="100000"/>
            </a:pPr>
            <a:endParaRPr lang="en-US"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3626302"/>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6159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dirty="0" smtClean="0">
                <a:solidFill>
                  <a:schemeClr val="dk1"/>
                </a:solidFill>
                <a:latin typeface="Calibri"/>
                <a:ea typeface="Calibri"/>
                <a:cs typeface="Calibri"/>
                <a:sym typeface="Calibri"/>
              </a:rPr>
              <a:t>Case Study:  </a:t>
            </a:r>
            <a:r>
              <a:rPr lang="en-US" sz="2800" b="1" dirty="0" err="1" smtClean="0">
                <a:solidFill>
                  <a:schemeClr val="dk1"/>
                </a:solidFill>
                <a:latin typeface="Calibri"/>
                <a:ea typeface="Calibri"/>
                <a:cs typeface="Calibri"/>
                <a:sym typeface="Calibri"/>
              </a:rPr>
              <a:t>Teleradiology</a:t>
            </a:r>
            <a:r>
              <a:rPr lang="en-US" sz="2800" b="1" dirty="0" smtClean="0">
                <a:solidFill>
                  <a:schemeClr val="dk1"/>
                </a:solidFill>
                <a:latin typeface="Calibri"/>
                <a:ea typeface="Calibri"/>
                <a:cs typeface="Calibri"/>
                <a:sym typeface="Calibri"/>
              </a:rPr>
              <a:t/>
            </a:r>
            <a:br>
              <a:rPr lang="en-US" sz="2800" b="1" dirty="0" smtClean="0">
                <a:solidFill>
                  <a:schemeClr val="dk1"/>
                </a:solidFill>
                <a:latin typeface="Calibri"/>
                <a:ea typeface="Calibri"/>
                <a:cs typeface="Calibri"/>
                <a:sym typeface="Calibri"/>
              </a:rPr>
            </a:br>
            <a:r>
              <a:rPr lang="en-US" sz="2800" b="1" dirty="0" err="1" smtClean="0">
                <a:solidFill>
                  <a:schemeClr val="dk1"/>
                </a:solidFill>
                <a:latin typeface="Calibri"/>
                <a:ea typeface="Calibri"/>
                <a:cs typeface="Calibri"/>
                <a:sym typeface="Calibri"/>
              </a:rPr>
              <a:t>ResMD</a:t>
            </a:r>
            <a:r>
              <a:rPr lang="en-US" sz="2800" b="1" dirty="0" smtClean="0">
                <a:solidFill>
                  <a:schemeClr val="dk1"/>
                </a:solidFill>
                <a:latin typeface="Calibri"/>
                <a:ea typeface="Calibri"/>
                <a:cs typeface="Calibri"/>
                <a:sym typeface="Calibri"/>
              </a:rPr>
              <a:t> Smartphone </a:t>
            </a:r>
            <a:r>
              <a:rPr lang="en-US" sz="2800" b="1" dirty="0" err="1" smtClean="0">
                <a:solidFill>
                  <a:schemeClr val="dk1"/>
                </a:solidFill>
                <a:latin typeface="Calibri"/>
                <a:ea typeface="Calibri"/>
                <a:cs typeface="Calibri"/>
                <a:sym typeface="Calibri"/>
              </a:rPr>
              <a:t>Telestroke</a:t>
            </a:r>
            <a:r>
              <a:rPr lang="en-US" sz="2800" b="1" dirty="0" smtClean="0">
                <a:solidFill>
                  <a:schemeClr val="dk1"/>
                </a:solidFill>
                <a:latin typeface="Calibri"/>
                <a:ea typeface="Calibri"/>
                <a:cs typeface="Calibri"/>
                <a:sym typeface="Calibri"/>
              </a:rPr>
              <a:t> Study</a:t>
            </a:r>
            <a:endParaRPr lang="en-US" sz="2800" b="1" dirty="0">
              <a:solidFill>
                <a:schemeClr val="dk1"/>
              </a:solidFill>
              <a:latin typeface="Calibri"/>
              <a:ea typeface="Calibri"/>
              <a:cs typeface="Calibri"/>
              <a:sym typeface="Calibri"/>
            </a:endParaRPr>
          </a:p>
        </p:txBody>
      </p:sp>
      <p:sp>
        <p:nvSpPr>
          <p:cNvPr id="68" name="Shape 68"/>
          <p:cNvSpPr txBox="1"/>
          <p:nvPr/>
        </p:nvSpPr>
        <p:spPr>
          <a:xfrm>
            <a:off x="517350" y="1265025"/>
            <a:ext cx="8412900" cy="4392600"/>
          </a:xfrm>
          <a:prstGeom prst="rect">
            <a:avLst/>
          </a:prstGeom>
          <a:noFill/>
          <a:ln>
            <a:noFill/>
          </a:ln>
        </p:spPr>
        <p:txBody>
          <a:bodyPr lIns="91425" tIns="91425" rIns="91425" bIns="91425" anchor="t" anchorCtr="0">
            <a:noAutofit/>
          </a:bodyPr>
          <a:lstStyle/>
          <a:p>
            <a:endParaRPr/>
          </a:p>
        </p:txBody>
      </p:sp>
      <p:sp>
        <p:nvSpPr>
          <p:cNvPr id="69" name="Shape 69"/>
          <p:cNvSpPr txBox="1"/>
          <p:nvPr/>
        </p:nvSpPr>
        <p:spPr>
          <a:xfrm>
            <a:off x="1119400" y="1496291"/>
            <a:ext cx="7567500" cy="4538748"/>
          </a:xfrm>
          <a:prstGeom prst="rect">
            <a:avLst/>
          </a:prstGeom>
        </p:spPr>
        <p:txBody>
          <a:bodyPr lIns="91425" tIns="91425" rIns="91425" bIns="91425" anchor="t" anchorCtr="0">
            <a:noAutofit/>
          </a:bodyPr>
          <a:lstStyle/>
          <a:p>
            <a:pPr lvl="0"/>
            <a:r>
              <a:rPr lang="en-US" sz="1800" b="1" dirty="0" err="1" smtClean="0">
                <a:solidFill>
                  <a:schemeClr val="dk1"/>
                </a:solidFill>
                <a:latin typeface="Calibri"/>
                <a:ea typeface="Calibri"/>
                <a:cs typeface="Calibri"/>
                <a:sym typeface="Calibri"/>
              </a:rPr>
              <a:t>ResolutionMD</a:t>
            </a:r>
            <a:r>
              <a:rPr lang="en-US" sz="1800" b="1" dirty="0" smtClean="0">
                <a:solidFill>
                  <a:schemeClr val="dk1"/>
                </a:solidFill>
                <a:latin typeface="Calibri"/>
                <a:ea typeface="Calibri"/>
                <a:cs typeface="Calibri"/>
                <a:sym typeface="Calibri"/>
              </a:rPr>
              <a:t> (</a:t>
            </a:r>
            <a:r>
              <a:rPr lang="en-US" sz="1800" b="1" dirty="0" err="1" smtClean="0">
                <a:solidFill>
                  <a:schemeClr val="dk1"/>
                </a:solidFill>
                <a:latin typeface="Calibri"/>
                <a:ea typeface="Calibri"/>
                <a:cs typeface="Calibri"/>
                <a:sym typeface="Calibri"/>
              </a:rPr>
              <a:t>ResMD</a:t>
            </a:r>
            <a:r>
              <a:rPr lang="en-US" sz="1800" b="1" dirty="0" smtClean="0">
                <a:solidFill>
                  <a:schemeClr val="dk1"/>
                </a:solidFill>
                <a:latin typeface="Calibri"/>
                <a:ea typeface="Calibri"/>
                <a:cs typeface="Calibri"/>
                <a:sym typeface="Calibri"/>
              </a:rPr>
              <a:t>) Mobile</a:t>
            </a:r>
            <a:endParaRPr lang="en-US" sz="1800" b="1" dirty="0">
              <a:solidFill>
                <a:schemeClr val="dk1"/>
              </a:solidFill>
              <a:latin typeface="Calibri"/>
              <a:ea typeface="Calibri"/>
              <a:cs typeface="Calibri"/>
              <a:sym typeface="Calibri"/>
            </a:endParaRPr>
          </a:p>
          <a:p>
            <a:pPr marL="457200" lvl="0"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“Telemedicine solution provides instant access to images and reports via mobile devices”</a:t>
            </a:r>
          </a:p>
          <a:p>
            <a:pPr marL="457200" lvl="0"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Does not require patient image data to be stored on the device</a:t>
            </a:r>
            <a:endParaRPr lang="en-US" sz="1800" dirty="0">
              <a:solidFill>
                <a:schemeClr val="dk1"/>
              </a:solidFill>
              <a:latin typeface="Calibri"/>
              <a:ea typeface="Calibri"/>
              <a:cs typeface="Calibri"/>
              <a:sym typeface="Calibri"/>
            </a:endParaRPr>
          </a:p>
          <a:p>
            <a:pPr lvl="0"/>
            <a:endParaRPr lang="en-US" sz="1800" b="1" dirty="0" smtClean="0">
              <a:solidFill>
                <a:schemeClr val="dk1"/>
              </a:solidFill>
              <a:latin typeface="Calibri"/>
              <a:ea typeface="Calibri"/>
              <a:cs typeface="Calibri"/>
              <a:sym typeface="Calibri"/>
            </a:endParaRPr>
          </a:p>
          <a:p>
            <a:pPr lvl="0"/>
            <a:r>
              <a:rPr lang="en-US" sz="1800" b="1" dirty="0" err="1" smtClean="0">
                <a:solidFill>
                  <a:schemeClr val="dk1"/>
                </a:solidFill>
                <a:latin typeface="Calibri"/>
                <a:ea typeface="Calibri"/>
                <a:cs typeface="Calibri"/>
                <a:sym typeface="Calibri"/>
              </a:rPr>
              <a:t>Telestroke</a:t>
            </a:r>
            <a:r>
              <a:rPr lang="en-US" sz="1800" b="1" dirty="0" smtClean="0">
                <a:solidFill>
                  <a:schemeClr val="dk1"/>
                </a:solidFill>
                <a:latin typeface="Calibri"/>
                <a:ea typeface="Calibri"/>
                <a:cs typeface="Calibri"/>
                <a:sym typeface="Calibri"/>
              </a:rPr>
              <a:t> Study</a:t>
            </a:r>
            <a:endParaRPr lang="en-US" sz="1800" b="1" dirty="0">
              <a:solidFill>
                <a:schemeClr val="dk1"/>
              </a:solidFill>
              <a:latin typeface="Calibri"/>
              <a:ea typeface="Calibri"/>
              <a:cs typeface="Calibri"/>
              <a:sym typeface="Calibri"/>
            </a:endParaRPr>
          </a:p>
          <a:p>
            <a:pPr marL="457200" lvl="0"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Vascular Neurologists (VNs) utilized </a:t>
            </a:r>
            <a:r>
              <a:rPr lang="en-US" sz="1800" dirty="0" err="1" smtClean="0">
                <a:solidFill>
                  <a:schemeClr val="dk1"/>
                </a:solidFill>
                <a:latin typeface="Calibri"/>
                <a:ea typeface="Calibri"/>
                <a:cs typeface="Calibri"/>
                <a:sym typeface="Calibri"/>
              </a:rPr>
              <a:t>ResMD</a:t>
            </a:r>
            <a:r>
              <a:rPr lang="en-US" sz="1800" dirty="0" smtClean="0">
                <a:solidFill>
                  <a:schemeClr val="dk1"/>
                </a:solidFill>
                <a:latin typeface="Calibri"/>
                <a:ea typeface="Calibri"/>
                <a:cs typeface="Calibri"/>
                <a:sym typeface="Calibri"/>
              </a:rPr>
              <a:t> to view </a:t>
            </a:r>
            <a:r>
              <a:rPr lang="en-US" sz="1800" dirty="0" err="1" smtClean="0">
                <a:solidFill>
                  <a:schemeClr val="dk1"/>
                </a:solidFill>
                <a:latin typeface="Calibri"/>
                <a:ea typeface="Calibri"/>
                <a:cs typeface="Calibri"/>
                <a:sym typeface="Calibri"/>
              </a:rPr>
              <a:t>neuroradiological</a:t>
            </a:r>
            <a:r>
              <a:rPr lang="en-US" sz="1800" dirty="0" smtClean="0">
                <a:solidFill>
                  <a:schemeClr val="dk1"/>
                </a:solidFill>
                <a:latin typeface="Calibri"/>
                <a:ea typeface="Calibri"/>
                <a:cs typeface="Calibri"/>
                <a:sym typeface="Calibri"/>
              </a:rPr>
              <a:t> images of patients exhibiting signs of acute stroke</a:t>
            </a:r>
          </a:p>
          <a:p>
            <a:pPr marL="457200" lvl="0"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Rapid, easy access to images of patients at remote locations via telemedicine evaluation</a:t>
            </a:r>
            <a:endParaRPr lang="en-US" sz="1800" dirty="0">
              <a:solidFill>
                <a:schemeClr val="dk1"/>
              </a:solidFill>
              <a:latin typeface="Calibri"/>
              <a:ea typeface="Calibri"/>
              <a:cs typeface="Calibri"/>
              <a:sym typeface="Calibri"/>
            </a:endParaRPr>
          </a:p>
          <a:p>
            <a:pPr marL="457200" lvl="0"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Findings:  Excellent agreement between VNs using </a:t>
            </a:r>
            <a:r>
              <a:rPr lang="en-US" sz="1800" dirty="0" err="1" smtClean="0">
                <a:solidFill>
                  <a:schemeClr val="dk1"/>
                </a:solidFill>
                <a:latin typeface="Calibri"/>
                <a:ea typeface="Calibri"/>
                <a:cs typeface="Calibri"/>
                <a:sym typeface="Calibri"/>
              </a:rPr>
              <a:t>ResMD</a:t>
            </a:r>
            <a:r>
              <a:rPr lang="en-US" sz="1800" dirty="0" smtClean="0">
                <a:solidFill>
                  <a:schemeClr val="dk1"/>
                </a:solidFill>
                <a:latin typeface="Calibri"/>
                <a:ea typeface="Calibri"/>
                <a:cs typeface="Calibri"/>
                <a:sym typeface="Calibri"/>
              </a:rPr>
              <a:t> and radiologists using standard Picture Archiving and Communication Systems (PACS)on </a:t>
            </a:r>
            <a:r>
              <a:rPr lang="en-US" sz="1800" dirty="0" err="1" smtClean="0">
                <a:solidFill>
                  <a:schemeClr val="dk1"/>
                </a:solidFill>
                <a:latin typeface="Calibri"/>
                <a:ea typeface="Calibri"/>
                <a:cs typeface="Calibri"/>
                <a:sym typeface="Calibri"/>
              </a:rPr>
              <a:t>noncontrast</a:t>
            </a:r>
            <a:r>
              <a:rPr lang="en-US" sz="1800" dirty="0" smtClean="0">
                <a:solidFill>
                  <a:schemeClr val="dk1"/>
                </a:solidFill>
                <a:latin typeface="Calibri"/>
                <a:ea typeface="Calibri"/>
                <a:cs typeface="Calibri"/>
                <a:sym typeface="Calibri"/>
              </a:rPr>
              <a:t> CT brain scans </a:t>
            </a:r>
            <a:endParaRPr lang="en-US" sz="1800" dirty="0">
              <a:solidFill>
                <a:schemeClr val="dk1"/>
              </a:solidFill>
              <a:latin typeface="Calibri"/>
              <a:ea typeface="Calibri"/>
              <a:cs typeface="Calibri"/>
              <a:sym typeface="Calibri"/>
            </a:endParaRPr>
          </a:p>
          <a:p>
            <a:pPr lvl="0"/>
            <a:endParaRPr lang="en-US" sz="1800" b="1" dirty="0" smtClean="0">
              <a:solidFill>
                <a:schemeClr val="dk1"/>
              </a:solidFill>
              <a:latin typeface="Calibri"/>
              <a:ea typeface="Calibri"/>
              <a:cs typeface="Calibri"/>
              <a:sym typeface="Calibri"/>
            </a:endParaRPr>
          </a:p>
          <a:p>
            <a:pPr lvl="0" rtl="0">
              <a:buNone/>
            </a:pPr>
            <a:endParaRPr lang="en-US" sz="1800" b="1" dirty="0">
              <a:solidFill>
                <a:schemeClr val="dk1"/>
              </a:solidFill>
              <a:latin typeface="Calibri"/>
              <a:ea typeface="Calibri"/>
              <a:cs typeface="Calibri"/>
              <a:sym typeface="Calibri"/>
            </a:endParaRPr>
          </a:p>
          <a:p>
            <a:pPr marL="114300" lvl="0">
              <a:buClr>
                <a:srgbClr val="000000"/>
              </a:buClr>
              <a:buSzPct val="100000"/>
            </a:pPr>
            <a:endParaRPr lang="en-US" sz="1800" b="1" dirty="0">
              <a:solidFill>
                <a:schemeClr val="dk1"/>
              </a:solidFill>
              <a:latin typeface="Calibri"/>
              <a:ea typeface="Calibri"/>
              <a:cs typeface="Calibri"/>
              <a:sym typeface="Calibri"/>
            </a:endParaRPr>
          </a:p>
          <a:p>
            <a:pPr marL="114300">
              <a:buClr>
                <a:schemeClr val="dk1"/>
              </a:buClr>
              <a:buSzPct val="100000"/>
            </a:pPr>
            <a:endParaRPr lang="en-US" sz="1800" b="1" dirty="0">
              <a:solidFill>
                <a:schemeClr val="dk1"/>
              </a:solidFill>
              <a:latin typeface="Calibri"/>
              <a:ea typeface="Calibri"/>
              <a:cs typeface="Calibri"/>
              <a:sym typeface="Calibri"/>
            </a:endParaRPr>
          </a:p>
          <a:p>
            <a:pPr marL="114300" lvl="0" rtl="0">
              <a:buClr>
                <a:schemeClr val="dk1"/>
              </a:buClr>
              <a:buSzPct val="100000"/>
            </a:pPr>
            <a:endParaRPr lang="en-US" sz="1800" dirty="0" smtClean="0">
              <a:solidFill>
                <a:schemeClr val="dk1"/>
              </a:solidFill>
              <a:latin typeface="Calibri"/>
              <a:ea typeface="Calibri"/>
              <a:cs typeface="Calibri"/>
              <a:sym typeface="Calibri"/>
            </a:endParaRPr>
          </a:p>
          <a:p>
            <a:pPr marL="114300" lvl="0" rtl="0">
              <a:buClr>
                <a:schemeClr val="dk1"/>
              </a:buClr>
              <a:buSzPct val="100000"/>
            </a:pPr>
            <a:endParaRPr lang="en-US"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1817537"/>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6159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dirty="0" smtClean="0">
                <a:solidFill>
                  <a:schemeClr val="dk1"/>
                </a:solidFill>
                <a:latin typeface="Calibri"/>
                <a:ea typeface="Calibri"/>
                <a:cs typeface="Calibri"/>
                <a:sym typeface="Calibri"/>
              </a:rPr>
              <a:t>Case Study:  </a:t>
            </a:r>
            <a:r>
              <a:rPr lang="en-US" sz="2800" b="1" dirty="0" err="1" smtClean="0">
                <a:solidFill>
                  <a:schemeClr val="dk1"/>
                </a:solidFill>
                <a:latin typeface="Calibri"/>
                <a:ea typeface="Calibri"/>
                <a:cs typeface="Calibri"/>
                <a:sym typeface="Calibri"/>
              </a:rPr>
              <a:t>Teleradiology</a:t>
            </a:r>
            <a:r>
              <a:rPr lang="en-US" sz="2800" b="1" dirty="0" smtClean="0">
                <a:solidFill>
                  <a:schemeClr val="dk1"/>
                </a:solidFill>
                <a:latin typeface="Calibri"/>
                <a:ea typeface="Calibri"/>
                <a:cs typeface="Calibri"/>
                <a:sym typeface="Calibri"/>
              </a:rPr>
              <a:t/>
            </a:r>
            <a:br>
              <a:rPr lang="en-US" sz="2800" b="1" dirty="0" smtClean="0">
                <a:solidFill>
                  <a:schemeClr val="dk1"/>
                </a:solidFill>
                <a:latin typeface="Calibri"/>
                <a:ea typeface="Calibri"/>
                <a:cs typeface="Calibri"/>
                <a:sym typeface="Calibri"/>
              </a:rPr>
            </a:br>
            <a:r>
              <a:rPr lang="en-US" sz="2800" b="1" dirty="0" err="1" smtClean="0">
                <a:solidFill>
                  <a:schemeClr val="dk1"/>
                </a:solidFill>
                <a:latin typeface="Calibri"/>
                <a:ea typeface="Calibri"/>
                <a:cs typeface="Calibri"/>
                <a:sym typeface="Calibri"/>
              </a:rPr>
              <a:t>ResMD</a:t>
            </a:r>
            <a:r>
              <a:rPr lang="en-US" sz="2800" b="1" dirty="0" smtClean="0">
                <a:solidFill>
                  <a:schemeClr val="dk1"/>
                </a:solidFill>
                <a:latin typeface="Calibri"/>
                <a:ea typeface="Calibri"/>
                <a:cs typeface="Calibri"/>
                <a:sym typeface="Calibri"/>
              </a:rPr>
              <a:t> Smartphone </a:t>
            </a:r>
            <a:r>
              <a:rPr lang="en-US" sz="2800" b="1" dirty="0" err="1" smtClean="0">
                <a:solidFill>
                  <a:schemeClr val="dk1"/>
                </a:solidFill>
                <a:latin typeface="Calibri"/>
                <a:ea typeface="Calibri"/>
                <a:cs typeface="Calibri"/>
                <a:sym typeface="Calibri"/>
              </a:rPr>
              <a:t>Telestroke</a:t>
            </a:r>
            <a:r>
              <a:rPr lang="en-US" sz="2800" b="1" dirty="0" smtClean="0">
                <a:solidFill>
                  <a:schemeClr val="dk1"/>
                </a:solidFill>
                <a:latin typeface="Calibri"/>
                <a:ea typeface="Calibri"/>
                <a:cs typeface="Calibri"/>
                <a:sym typeface="Calibri"/>
              </a:rPr>
              <a:t> Study</a:t>
            </a:r>
            <a:endParaRPr lang="en-US" sz="2800" b="1" dirty="0">
              <a:solidFill>
                <a:schemeClr val="dk1"/>
              </a:solidFill>
              <a:latin typeface="Calibri"/>
              <a:ea typeface="Calibri"/>
              <a:cs typeface="Calibri"/>
              <a:sym typeface="Calibri"/>
            </a:endParaRPr>
          </a:p>
        </p:txBody>
      </p:sp>
      <p:sp>
        <p:nvSpPr>
          <p:cNvPr id="68" name="Shape 68"/>
          <p:cNvSpPr txBox="1"/>
          <p:nvPr/>
        </p:nvSpPr>
        <p:spPr>
          <a:xfrm>
            <a:off x="457200" y="1265025"/>
            <a:ext cx="8412900" cy="1433930"/>
          </a:xfrm>
          <a:prstGeom prst="rect">
            <a:avLst/>
          </a:prstGeom>
          <a:noFill/>
          <a:ln>
            <a:noFill/>
          </a:ln>
        </p:spPr>
        <p:txBody>
          <a:bodyPr lIns="91425" tIns="91425" rIns="91425" bIns="91425" anchor="t" anchorCtr="0">
            <a:noAutofit/>
          </a:bodyPr>
          <a:lstStyle/>
          <a:p>
            <a:endParaRPr/>
          </a:p>
        </p:txBody>
      </p:sp>
      <p:pic>
        <p:nvPicPr>
          <p:cNvPr id="3" name="Picture 2"/>
          <p:cNvPicPr>
            <a:picLocks noChangeAspect="1"/>
          </p:cNvPicPr>
          <p:nvPr/>
        </p:nvPicPr>
        <p:blipFill rotWithShape="1">
          <a:blip r:embed="rId3"/>
          <a:srcRect b="21099"/>
          <a:stretch/>
        </p:blipFill>
        <p:spPr>
          <a:xfrm>
            <a:off x="13122" y="1485900"/>
            <a:ext cx="9130877" cy="5356949"/>
          </a:xfrm>
          <a:prstGeom prst="rect">
            <a:avLst/>
          </a:prstGeom>
        </p:spPr>
      </p:pic>
    </p:spTree>
    <p:extLst>
      <p:ext uri="{BB962C8B-B14F-4D97-AF65-F5344CB8AC3E}">
        <p14:creationId xmlns:p14="http://schemas.microsoft.com/office/powerpoint/2010/main" val="603893257"/>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457200" y="615950"/>
            <a:ext cx="8229600" cy="692100"/>
          </a:xfrm>
          <a:prstGeom prst="rect">
            <a:avLst/>
          </a:prstGeom>
        </p:spPr>
        <p:txBody>
          <a:bodyPr lIns="91425" tIns="91425" rIns="91425" bIns="91425" anchor="ctr" anchorCtr="0">
            <a:noAutofit/>
          </a:bodyPr>
          <a:lstStyle/>
          <a:p>
            <a:pPr marL="342900" lvl="0" indent="101600" rtl="0">
              <a:spcBef>
                <a:spcPts val="560"/>
              </a:spcBef>
              <a:buClr>
                <a:schemeClr val="dk1"/>
              </a:buClr>
              <a:buSzPct val="36666"/>
              <a:buFont typeface="Arial"/>
              <a:buNone/>
            </a:pPr>
            <a:r>
              <a:rPr lang="en-US" sz="3000" b="1">
                <a:solidFill>
                  <a:schemeClr val="dk1"/>
                </a:solidFill>
                <a:latin typeface="Calibri"/>
                <a:ea typeface="Calibri"/>
                <a:cs typeface="Calibri"/>
                <a:sym typeface="Calibri"/>
              </a:rPr>
              <a:t>Remote Monitoring Devices</a:t>
            </a:r>
          </a:p>
          <a:p>
            <a:endParaRPr lang="en-US" sz="3000" b="1">
              <a:solidFill>
                <a:schemeClr val="dk1"/>
              </a:solidFill>
              <a:latin typeface="Calibri"/>
              <a:ea typeface="Calibri"/>
              <a:cs typeface="Calibri"/>
              <a:sym typeface="Calibri"/>
            </a:endParaRPr>
          </a:p>
        </p:txBody>
      </p:sp>
      <p:sp>
        <p:nvSpPr>
          <p:cNvPr id="429" name="Shape 429"/>
          <p:cNvSpPr txBox="1">
            <a:spLocks noGrp="1"/>
          </p:cNvSpPr>
          <p:nvPr>
            <p:ph type="body" idx="1"/>
          </p:nvPr>
        </p:nvSpPr>
        <p:spPr>
          <a:xfrm>
            <a:off x="457200" y="1600200"/>
            <a:ext cx="4038599" cy="4526100"/>
          </a:xfrm>
          <a:prstGeom prst="rect">
            <a:avLst/>
          </a:prstGeom>
        </p:spPr>
        <p:txBody>
          <a:bodyPr lIns="91425" tIns="91425" rIns="91425" bIns="91425" anchor="t" anchorCtr="0">
            <a:noAutofit/>
          </a:bodyPr>
          <a:lstStyle/>
          <a:p>
            <a:pPr lvl="0" rtl="0">
              <a:lnSpc>
                <a:spcPct val="115000"/>
              </a:lnSpc>
              <a:buNone/>
            </a:pPr>
            <a:r>
              <a:rPr lang="en-US" sz="2400" b="1">
                <a:latin typeface="Calibri"/>
                <a:ea typeface="Calibri"/>
                <a:cs typeface="Calibri"/>
                <a:sym typeface="Calibri"/>
              </a:rPr>
              <a:t>For:</a:t>
            </a:r>
          </a:p>
          <a:p>
            <a:pPr marL="457200" lvl="0" indent="-381000" rtl="0">
              <a:lnSpc>
                <a:spcPct val="115000"/>
              </a:lnSpc>
              <a:buClr>
                <a:schemeClr val="dk1"/>
              </a:buClr>
              <a:buSzPct val="100000"/>
              <a:buFont typeface="Calibri"/>
              <a:buChar char="•"/>
            </a:pPr>
            <a:r>
              <a:rPr lang="en-US" sz="2400" b="1">
                <a:latin typeface="Calibri"/>
                <a:ea typeface="Calibri"/>
                <a:cs typeface="Calibri"/>
                <a:sym typeface="Calibri"/>
              </a:rPr>
              <a:t>Elder Patients</a:t>
            </a:r>
          </a:p>
          <a:p>
            <a:pPr marL="457200" lvl="0" indent="-381000" rtl="0">
              <a:lnSpc>
                <a:spcPct val="115000"/>
              </a:lnSpc>
              <a:buClr>
                <a:schemeClr val="dk1"/>
              </a:buClr>
              <a:buSzPct val="100000"/>
              <a:buFont typeface="Calibri"/>
              <a:buChar char="•"/>
            </a:pPr>
            <a:r>
              <a:rPr lang="en-US" sz="2400" b="1">
                <a:latin typeface="Calibri"/>
                <a:ea typeface="Calibri"/>
                <a:cs typeface="Calibri"/>
                <a:sym typeface="Calibri"/>
              </a:rPr>
              <a:t>Better Chronic care management</a:t>
            </a:r>
          </a:p>
          <a:p>
            <a:pPr marL="457200" lvl="0" indent="-381000" rtl="0">
              <a:lnSpc>
                <a:spcPct val="115000"/>
              </a:lnSpc>
              <a:buClr>
                <a:schemeClr val="dk1"/>
              </a:buClr>
              <a:buSzPct val="100000"/>
              <a:buFont typeface="Calibri"/>
              <a:buChar char="•"/>
            </a:pPr>
            <a:r>
              <a:rPr lang="en-US" sz="2400" b="1">
                <a:latin typeface="Calibri"/>
                <a:ea typeface="Calibri"/>
                <a:cs typeface="Calibri"/>
                <a:sym typeface="Calibri"/>
              </a:rPr>
              <a:t>Patients who are immobile</a:t>
            </a:r>
          </a:p>
          <a:p>
            <a:pPr marL="457200" lvl="0" indent="-381000" rtl="0">
              <a:lnSpc>
                <a:spcPct val="115000"/>
              </a:lnSpc>
              <a:buClr>
                <a:schemeClr val="dk1"/>
              </a:buClr>
              <a:buSzPct val="100000"/>
              <a:buFont typeface="Calibri"/>
              <a:buChar char="•"/>
            </a:pPr>
            <a:r>
              <a:rPr lang="en-US" sz="2400" b="1">
                <a:latin typeface="Calibri"/>
                <a:ea typeface="Calibri"/>
                <a:cs typeface="Calibri"/>
                <a:sym typeface="Calibri"/>
              </a:rPr>
              <a:t>Serious illnesses</a:t>
            </a:r>
          </a:p>
          <a:p>
            <a:endParaRPr lang="en-US" sz="2400" b="1">
              <a:latin typeface="Calibri"/>
              <a:ea typeface="Calibri"/>
              <a:cs typeface="Calibri"/>
              <a:sym typeface="Calibri"/>
            </a:endParaRPr>
          </a:p>
        </p:txBody>
      </p:sp>
      <p:sp>
        <p:nvSpPr>
          <p:cNvPr id="430" name="Shape 430"/>
          <p:cNvSpPr txBox="1">
            <a:spLocks noGrp="1"/>
          </p:cNvSpPr>
          <p:nvPr>
            <p:ph type="body" idx="2"/>
          </p:nvPr>
        </p:nvSpPr>
        <p:spPr>
          <a:xfrm>
            <a:off x="4648200" y="1600200"/>
            <a:ext cx="4038599" cy="4526100"/>
          </a:xfrm>
          <a:prstGeom prst="rect">
            <a:avLst/>
          </a:prstGeom>
        </p:spPr>
        <p:txBody>
          <a:bodyPr lIns="91425" tIns="91425" rIns="91425" bIns="91425" anchor="t" anchorCtr="0">
            <a:noAutofit/>
          </a:bodyPr>
          <a:lstStyle/>
          <a:p>
            <a:endParaRPr/>
          </a:p>
        </p:txBody>
      </p:sp>
      <p:pic>
        <p:nvPicPr>
          <p:cNvPr id="431" name="Shape 431"/>
          <p:cNvPicPr preferRelativeResize="0"/>
          <p:nvPr/>
        </p:nvPicPr>
        <p:blipFill>
          <a:blip r:embed="rId3"/>
          <a:stretch>
            <a:fillRect/>
          </a:stretch>
        </p:blipFill>
        <p:spPr>
          <a:xfrm>
            <a:off x="4495800" y="1600200"/>
            <a:ext cx="4191000" cy="4526099"/>
          </a:xfrm>
          <a:prstGeom prst="rect">
            <a:avLst/>
          </a:prstGeom>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300" y="748818"/>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dirty="0" smtClean="0">
                <a:solidFill>
                  <a:schemeClr val="dk1"/>
                </a:solidFill>
                <a:latin typeface="Calibri"/>
                <a:ea typeface="Calibri"/>
                <a:cs typeface="Calibri"/>
                <a:sym typeface="Calibri"/>
              </a:rPr>
              <a:t>Case Study:  Insurance Companies</a:t>
            </a:r>
            <a:br>
              <a:rPr lang="en-US" sz="2800" b="1" dirty="0" smtClean="0">
                <a:solidFill>
                  <a:schemeClr val="dk1"/>
                </a:solidFill>
                <a:latin typeface="Calibri"/>
                <a:ea typeface="Calibri"/>
                <a:cs typeface="Calibri"/>
                <a:sym typeface="Calibri"/>
              </a:rPr>
            </a:br>
            <a:r>
              <a:rPr lang="en-US" sz="2800" b="1" dirty="0" err="1" smtClean="0">
                <a:solidFill>
                  <a:schemeClr val="dk1"/>
                </a:solidFill>
                <a:latin typeface="Calibri"/>
                <a:ea typeface="Calibri"/>
                <a:cs typeface="Calibri"/>
                <a:sym typeface="Calibri"/>
              </a:rPr>
              <a:t>eNeighbor</a:t>
            </a:r>
            <a:r>
              <a:rPr lang="en-US" sz="2800" b="1" dirty="0" smtClean="0">
                <a:solidFill>
                  <a:schemeClr val="dk1"/>
                </a:solidFill>
                <a:latin typeface="Calibri"/>
                <a:ea typeface="Calibri"/>
                <a:cs typeface="Calibri"/>
                <a:sym typeface="Calibri"/>
              </a:rPr>
              <a:t> Pilot</a:t>
            </a:r>
            <a:endParaRPr lang="en-US" sz="2800" b="1" dirty="0">
              <a:solidFill>
                <a:schemeClr val="dk1"/>
              </a:solidFill>
              <a:latin typeface="Calibri"/>
              <a:ea typeface="Calibri"/>
              <a:cs typeface="Calibri"/>
              <a:sym typeface="Calibri"/>
            </a:endParaRPr>
          </a:p>
        </p:txBody>
      </p:sp>
      <p:sp>
        <p:nvSpPr>
          <p:cNvPr id="68" name="Shape 68"/>
          <p:cNvSpPr txBox="1"/>
          <p:nvPr/>
        </p:nvSpPr>
        <p:spPr>
          <a:xfrm>
            <a:off x="517350" y="1265025"/>
            <a:ext cx="8412900" cy="4392600"/>
          </a:xfrm>
          <a:prstGeom prst="rect">
            <a:avLst/>
          </a:prstGeom>
          <a:noFill/>
          <a:ln>
            <a:noFill/>
          </a:ln>
        </p:spPr>
        <p:txBody>
          <a:bodyPr lIns="91425" tIns="91425" rIns="91425" bIns="91425" anchor="t" anchorCtr="0">
            <a:noAutofit/>
          </a:bodyPr>
          <a:lstStyle/>
          <a:p>
            <a:endParaRPr/>
          </a:p>
        </p:txBody>
      </p:sp>
      <p:sp>
        <p:nvSpPr>
          <p:cNvPr id="69" name="Shape 69"/>
          <p:cNvSpPr txBox="1"/>
          <p:nvPr/>
        </p:nvSpPr>
        <p:spPr>
          <a:xfrm>
            <a:off x="1119400" y="1308050"/>
            <a:ext cx="7567500" cy="4726989"/>
          </a:xfrm>
          <a:prstGeom prst="rect">
            <a:avLst/>
          </a:prstGeom>
        </p:spPr>
        <p:txBody>
          <a:bodyPr lIns="91425" tIns="91425" rIns="91425" bIns="91425" anchor="t" anchorCtr="0">
            <a:noAutofit/>
          </a:bodyPr>
          <a:lstStyle/>
          <a:p>
            <a:pPr lvl="0"/>
            <a:r>
              <a:rPr lang="en-US" sz="1800" b="1" dirty="0" smtClean="0">
                <a:solidFill>
                  <a:schemeClr val="dk1"/>
                </a:solidFill>
                <a:latin typeface="Calibri"/>
                <a:ea typeface="Calibri"/>
                <a:cs typeface="Calibri"/>
                <a:sym typeface="Calibri"/>
              </a:rPr>
              <a:t>Background</a:t>
            </a:r>
            <a:endParaRPr lang="en-US" sz="1800" b="1" dirty="0">
              <a:solidFill>
                <a:schemeClr val="dk1"/>
              </a:solidFill>
              <a:latin typeface="Calibri"/>
              <a:ea typeface="Calibri"/>
              <a:cs typeface="Calibri"/>
              <a:sym typeface="Calibri"/>
            </a:endParaRPr>
          </a:p>
          <a:p>
            <a:pPr marL="457200" lvl="0"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Remote monitoring:  “One of the fastest growing segments of the health IT industry”</a:t>
            </a:r>
          </a:p>
          <a:p>
            <a:pPr marL="457200" lvl="0"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Data can be sent to EHRs to provide ongoing picture of patient’s daily health</a:t>
            </a:r>
            <a:endParaRPr lang="en-US" sz="1800" dirty="0">
              <a:solidFill>
                <a:schemeClr val="dk1"/>
              </a:solidFill>
              <a:latin typeface="Calibri"/>
              <a:ea typeface="Calibri"/>
              <a:cs typeface="Calibri"/>
              <a:sym typeface="Calibri"/>
            </a:endParaRPr>
          </a:p>
          <a:p>
            <a:pPr lvl="0"/>
            <a:endParaRPr lang="en-US" sz="1800" b="1" dirty="0" smtClean="0">
              <a:solidFill>
                <a:schemeClr val="dk1"/>
              </a:solidFill>
              <a:latin typeface="Calibri"/>
              <a:ea typeface="Calibri"/>
              <a:cs typeface="Calibri"/>
              <a:sym typeface="Calibri"/>
            </a:endParaRPr>
          </a:p>
          <a:p>
            <a:pPr lvl="0"/>
            <a:r>
              <a:rPr lang="en-US" sz="1800" b="1" dirty="0" smtClean="0">
                <a:solidFill>
                  <a:schemeClr val="dk1"/>
                </a:solidFill>
                <a:latin typeface="Calibri"/>
                <a:ea typeface="Calibri"/>
                <a:cs typeface="Calibri"/>
                <a:sym typeface="Calibri"/>
              </a:rPr>
              <a:t>Humana and </a:t>
            </a:r>
            <a:r>
              <a:rPr lang="en-US" sz="1800" b="1" dirty="0" err="1" smtClean="0">
                <a:solidFill>
                  <a:schemeClr val="dk1"/>
                </a:solidFill>
                <a:latin typeface="Calibri"/>
                <a:ea typeface="Calibri"/>
                <a:cs typeface="Calibri"/>
                <a:sym typeface="Calibri"/>
              </a:rPr>
              <a:t>Healthsense</a:t>
            </a:r>
            <a:r>
              <a:rPr lang="en-US" sz="1800" b="1" dirty="0" smtClean="0">
                <a:solidFill>
                  <a:schemeClr val="dk1"/>
                </a:solidFill>
                <a:latin typeface="Calibri"/>
                <a:ea typeface="Calibri"/>
                <a:cs typeface="Calibri"/>
                <a:sym typeface="Calibri"/>
              </a:rPr>
              <a:t> Pilot Program</a:t>
            </a:r>
            <a:endParaRPr lang="en-US" sz="1800" b="1" dirty="0">
              <a:solidFill>
                <a:schemeClr val="dk1"/>
              </a:solidFill>
              <a:latin typeface="Calibri"/>
              <a:ea typeface="Calibri"/>
              <a:cs typeface="Calibri"/>
              <a:sym typeface="Calibri"/>
            </a:endParaRPr>
          </a:p>
          <a:p>
            <a:pPr marL="457200" lvl="0"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Elderly patients enrolled</a:t>
            </a:r>
          </a:p>
          <a:p>
            <a:pPr marL="457200" lvl="0"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Sensors placed in key locations around the home to measure routine daily activities </a:t>
            </a:r>
          </a:p>
          <a:p>
            <a:pPr marL="457200" lvl="0"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Goals:</a:t>
            </a:r>
          </a:p>
          <a:p>
            <a:pPr marL="1254125" lvl="1"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Examine “effectiveness of home-based monitoring devices that may help senior citizens with complex needs or multiple chronic conditions” </a:t>
            </a:r>
          </a:p>
          <a:p>
            <a:pPr marL="1254125" lvl="1"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Help trigger interventions and “prevent adverse events from escalating to emergency room visits or hospital stays”</a:t>
            </a:r>
            <a:endParaRPr lang="en-US" sz="1800" dirty="0">
              <a:solidFill>
                <a:schemeClr val="dk1"/>
              </a:solidFill>
              <a:latin typeface="Calibri"/>
              <a:ea typeface="Calibri"/>
              <a:cs typeface="Calibri"/>
              <a:sym typeface="Calibri"/>
            </a:endParaRPr>
          </a:p>
          <a:p>
            <a:pPr marL="114300" lvl="0">
              <a:buClr>
                <a:srgbClr val="000000"/>
              </a:buClr>
              <a:buSzPct val="100000"/>
            </a:pPr>
            <a:endParaRPr lang="en-US" sz="1800" b="1" dirty="0">
              <a:solidFill>
                <a:schemeClr val="dk1"/>
              </a:solidFill>
              <a:latin typeface="Calibri"/>
              <a:ea typeface="Calibri"/>
              <a:cs typeface="Calibri"/>
              <a:sym typeface="Calibri"/>
            </a:endParaRPr>
          </a:p>
          <a:p>
            <a:pPr marL="114300">
              <a:buClr>
                <a:schemeClr val="dk1"/>
              </a:buClr>
              <a:buSzPct val="100000"/>
            </a:pPr>
            <a:endParaRPr lang="en-US" sz="1800" b="1" dirty="0">
              <a:solidFill>
                <a:schemeClr val="dk1"/>
              </a:solidFill>
              <a:latin typeface="Calibri"/>
              <a:ea typeface="Calibri"/>
              <a:cs typeface="Calibri"/>
              <a:sym typeface="Calibri"/>
            </a:endParaRPr>
          </a:p>
          <a:p>
            <a:pPr marL="114300" lvl="0" rtl="0">
              <a:buClr>
                <a:schemeClr val="dk1"/>
              </a:buClr>
              <a:buSzPct val="100000"/>
            </a:pPr>
            <a:endParaRPr lang="en-US" sz="1800" dirty="0" smtClean="0">
              <a:solidFill>
                <a:schemeClr val="dk1"/>
              </a:solidFill>
              <a:latin typeface="Calibri"/>
              <a:ea typeface="Calibri"/>
              <a:cs typeface="Calibri"/>
              <a:sym typeface="Calibri"/>
            </a:endParaRPr>
          </a:p>
          <a:p>
            <a:pPr marL="114300" lvl="0" rtl="0">
              <a:buClr>
                <a:schemeClr val="dk1"/>
              </a:buClr>
              <a:buSzPct val="100000"/>
            </a:pPr>
            <a:endParaRPr lang="en-US"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2705024"/>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1037230"/>
            <a:ext cx="8229600" cy="27082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dirty="0" smtClean="0">
                <a:solidFill>
                  <a:schemeClr val="dk1"/>
                </a:solidFill>
                <a:latin typeface="Calibri"/>
                <a:ea typeface="Calibri"/>
                <a:cs typeface="Calibri"/>
                <a:sym typeface="Calibri"/>
              </a:rPr>
              <a:t>Case Study:  Insurance Companies</a:t>
            </a:r>
            <a:br>
              <a:rPr lang="en-US" sz="2800" b="1" dirty="0" smtClean="0">
                <a:solidFill>
                  <a:schemeClr val="dk1"/>
                </a:solidFill>
                <a:latin typeface="Calibri"/>
                <a:ea typeface="Calibri"/>
                <a:cs typeface="Calibri"/>
                <a:sym typeface="Calibri"/>
              </a:rPr>
            </a:br>
            <a:r>
              <a:rPr lang="en-US" sz="2800" b="1" dirty="0" err="1" smtClean="0">
                <a:solidFill>
                  <a:schemeClr val="dk1"/>
                </a:solidFill>
                <a:latin typeface="Calibri"/>
                <a:ea typeface="Calibri"/>
                <a:cs typeface="Calibri"/>
                <a:sym typeface="Calibri"/>
              </a:rPr>
              <a:t>eNeighbor</a:t>
            </a:r>
            <a:r>
              <a:rPr lang="en-US" sz="2800" b="1" dirty="0" smtClean="0">
                <a:solidFill>
                  <a:schemeClr val="dk1"/>
                </a:solidFill>
                <a:latin typeface="Calibri"/>
                <a:ea typeface="Calibri"/>
                <a:cs typeface="Calibri"/>
                <a:sym typeface="Calibri"/>
              </a:rPr>
              <a:t> Pilot</a:t>
            </a:r>
            <a:endParaRPr lang="en-US" sz="2800" b="1"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0" y="1637731"/>
            <a:ext cx="9144000" cy="5220268"/>
          </a:xfrm>
          <a:prstGeom prst="rect">
            <a:avLst/>
          </a:prstGeom>
        </p:spPr>
      </p:pic>
    </p:spTree>
    <p:extLst>
      <p:ext uri="{BB962C8B-B14F-4D97-AF65-F5344CB8AC3E}">
        <p14:creationId xmlns:p14="http://schemas.microsoft.com/office/powerpoint/2010/main" val="2385342831"/>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535275" y="981125"/>
            <a:ext cx="8229600" cy="692100"/>
          </a:xfrm>
          <a:prstGeom prst="rect">
            <a:avLst/>
          </a:prstGeom>
        </p:spPr>
        <p:txBody>
          <a:bodyPr lIns="91425" tIns="91425" rIns="91425" bIns="91425" anchor="ctr" anchorCtr="0">
            <a:noAutofit/>
          </a:bodyPr>
          <a:lstStyle/>
          <a:p>
            <a:pPr>
              <a:buNone/>
            </a:pPr>
            <a:r>
              <a:rPr lang="en-US" sz="3000" b="1">
                <a:latin typeface="Calibri"/>
                <a:ea typeface="Calibri"/>
                <a:cs typeface="Calibri"/>
                <a:sym typeface="Calibri"/>
              </a:rPr>
              <a:t>Role of Telemedicine in Rural Healthcare</a:t>
            </a:r>
          </a:p>
        </p:txBody>
      </p:sp>
      <p:sp>
        <p:nvSpPr>
          <p:cNvPr id="452" name="Shape 452"/>
          <p:cNvSpPr txBox="1">
            <a:spLocks noGrp="1"/>
          </p:cNvSpPr>
          <p:nvPr>
            <p:ph type="body" idx="1"/>
          </p:nvPr>
        </p:nvSpPr>
        <p:spPr>
          <a:xfrm>
            <a:off x="457200" y="1673225"/>
            <a:ext cx="8229600" cy="3886200"/>
          </a:xfrm>
          <a:prstGeom prst="rect">
            <a:avLst/>
          </a:prstGeom>
        </p:spPr>
        <p:txBody>
          <a:bodyPr lIns="91425" tIns="91425" rIns="91425" bIns="91425" anchor="t" anchorCtr="0">
            <a:noAutofit/>
          </a:bodyPr>
          <a:lstStyle/>
          <a:p>
            <a:pPr marL="457200" lvl="0" indent="-381000" rtl="0">
              <a:lnSpc>
                <a:spcPct val="150000"/>
              </a:lnSpc>
              <a:buClr>
                <a:schemeClr val="dk1"/>
              </a:buClr>
              <a:buSzPct val="100000"/>
              <a:buFont typeface="Calibri"/>
              <a:buChar char="●"/>
            </a:pPr>
            <a:r>
              <a:rPr lang="en-US" sz="2400" b="1">
                <a:latin typeface="Calibri"/>
                <a:ea typeface="Calibri"/>
                <a:cs typeface="Calibri"/>
                <a:sym typeface="Calibri"/>
              </a:rPr>
              <a:t>Rural healthcare system overview</a:t>
            </a:r>
          </a:p>
          <a:p>
            <a:pPr marL="457200" lvl="0" indent="-381000" rtl="0">
              <a:lnSpc>
                <a:spcPct val="150000"/>
              </a:lnSpc>
              <a:buClr>
                <a:schemeClr val="dk1"/>
              </a:buClr>
              <a:buSzPct val="100000"/>
              <a:buFont typeface="Calibri"/>
              <a:buChar char="●"/>
            </a:pPr>
            <a:r>
              <a:rPr lang="en-US" sz="2400" b="1">
                <a:latin typeface="Calibri"/>
                <a:ea typeface="Calibri"/>
                <a:cs typeface="Calibri"/>
                <a:sym typeface="Calibri"/>
              </a:rPr>
              <a:t>Rural Telemedicine Delivery</a:t>
            </a:r>
          </a:p>
          <a:p>
            <a:pPr marL="457200" lvl="0" indent="-381000" rtl="0">
              <a:lnSpc>
                <a:spcPct val="150000"/>
              </a:lnSpc>
              <a:buClr>
                <a:schemeClr val="dk1"/>
              </a:buClr>
              <a:buSzPct val="100000"/>
              <a:buFont typeface="Calibri"/>
              <a:buChar char="●"/>
            </a:pPr>
            <a:r>
              <a:rPr lang="en-US" sz="2400" b="1">
                <a:latin typeface="Calibri"/>
                <a:ea typeface="Calibri"/>
                <a:cs typeface="Calibri"/>
                <a:sym typeface="Calibri"/>
              </a:rPr>
              <a:t>Remote Monitoring Device</a:t>
            </a:r>
          </a:p>
          <a:p>
            <a:pPr marL="457200" lvl="0" indent="-381000" rtl="0">
              <a:lnSpc>
                <a:spcPct val="150000"/>
              </a:lnSpc>
              <a:buClr>
                <a:schemeClr val="dk1"/>
              </a:buClr>
              <a:buSzPct val="100000"/>
              <a:buFont typeface="Calibri"/>
              <a:buChar char="●"/>
            </a:pPr>
            <a:r>
              <a:rPr lang="en-US" sz="2400" b="1">
                <a:latin typeface="Calibri"/>
                <a:ea typeface="Calibri"/>
                <a:cs typeface="Calibri"/>
                <a:sym typeface="Calibri"/>
              </a:rPr>
              <a:t>Remote Patient Diagnostics</a:t>
            </a:r>
          </a:p>
          <a:p>
            <a:pPr marL="457200" lvl="0" indent="-381000" rtl="0">
              <a:lnSpc>
                <a:spcPct val="150000"/>
              </a:lnSpc>
              <a:buClr>
                <a:schemeClr val="dk1"/>
              </a:buClr>
              <a:buSzPct val="100000"/>
              <a:buFont typeface="Calibri"/>
              <a:buChar char="●"/>
            </a:pPr>
            <a:r>
              <a:rPr lang="en-US" sz="2400" b="1">
                <a:latin typeface="Calibri"/>
                <a:ea typeface="Calibri"/>
                <a:cs typeface="Calibri"/>
                <a:sym typeface="Calibri"/>
              </a:rPr>
              <a:t>Mental and Behavioral Health</a:t>
            </a:r>
          </a:p>
          <a:p>
            <a:pPr marL="457200" lvl="0" indent="-381000" rtl="0">
              <a:lnSpc>
                <a:spcPct val="150000"/>
              </a:lnSpc>
              <a:buClr>
                <a:schemeClr val="dk1"/>
              </a:buClr>
              <a:buSzPct val="100000"/>
              <a:buFont typeface="Calibri"/>
              <a:buChar char="●"/>
            </a:pPr>
            <a:r>
              <a:rPr lang="en-US" sz="2400" b="1">
                <a:latin typeface="Calibri"/>
                <a:ea typeface="Calibri"/>
                <a:cs typeface="Calibri"/>
                <a:sym typeface="Calibri"/>
              </a:rPr>
              <a:t>Rural Telemedicine Challenges</a:t>
            </a:r>
          </a:p>
          <a:p>
            <a:endParaRPr lang="en-US" sz="2400" b="1">
              <a:latin typeface="Calibri"/>
              <a:ea typeface="Calibri"/>
              <a:cs typeface="Calibri"/>
              <a:sym typeface="Calibri"/>
            </a:endParaRPr>
          </a:p>
          <a:p>
            <a:endParaRPr lang="en-US" sz="2400" b="1">
              <a:latin typeface="Calibri"/>
              <a:ea typeface="Calibri"/>
              <a:cs typeface="Calibri"/>
              <a:sym typeface="Calibri"/>
            </a:endParaRPr>
          </a:p>
          <a:p>
            <a:endParaRPr lang="en-US" sz="2400" b="1">
              <a:latin typeface="Calibri"/>
              <a:ea typeface="Calibri"/>
              <a:cs typeface="Calibri"/>
              <a:sym typeface="Calibri"/>
            </a:endParaRPr>
          </a:p>
          <a:p>
            <a:endParaRPr lang="en-US" sz="2400" b="1">
              <a:latin typeface="Calibri"/>
              <a:ea typeface="Calibri"/>
              <a:cs typeface="Calibri"/>
              <a:sym typeface="Calibri"/>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6159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dirty="0" smtClean="0">
                <a:solidFill>
                  <a:schemeClr val="dk1"/>
                </a:solidFill>
                <a:latin typeface="Calibri"/>
                <a:ea typeface="Calibri"/>
                <a:cs typeface="Calibri"/>
                <a:sym typeface="Calibri"/>
              </a:rPr>
              <a:t>Background of Telemedicine</a:t>
            </a:r>
            <a:endParaRPr lang="en-US" sz="2800" b="1" dirty="0">
              <a:solidFill>
                <a:schemeClr val="dk1"/>
              </a:solidFill>
              <a:latin typeface="Calibri"/>
              <a:ea typeface="Calibri"/>
              <a:cs typeface="Calibri"/>
              <a:sym typeface="Calibri"/>
            </a:endParaRPr>
          </a:p>
        </p:txBody>
      </p:sp>
      <p:sp>
        <p:nvSpPr>
          <p:cNvPr id="68" name="Shape 68"/>
          <p:cNvSpPr txBox="1"/>
          <p:nvPr/>
        </p:nvSpPr>
        <p:spPr>
          <a:xfrm>
            <a:off x="517350" y="1265025"/>
            <a:ext cx="8412900" cy="4392600"/>
          </a:xfrm>
          <a:prstGeom prst="rect">
            <a:avLst/>
          </a:prstGeom>
          <a:noFill/>
          <a:ln>
            <a:noFill/>
          </a:ln>
        </p:spPr>
        <p:txBody>
          <a:bodyPr lIns="91425" tIns="91425" rIns="91425" bIns="91425" anchor="t" anchorCtr="0">
            <a:noAutofit/>
          </a:bodyPr>
          <a:lstStyle/>
          <a:p>
            <a:endParaRPr/>
          </a:p>
        </p:txBody>
      </p:sp>
      <p:sp>
        <p:nvSpPr>
          <p:cNvPr id="69" name="Shape 69"/>
          <p:cNvSpPr txBox="1"/>
          <p:nvPr/>
        </p:nvSpPr>
        <p:spPr>
          <a:xfrm>
            <a:off x="1119400" y="1265025"/>
            <a:ext cx="7567500" cy="5041675"/>
          </a:xfrm>
          <a:prstGeom prst="rect">
            <a:avLst/>
          </a:prstGeom>
        </p:spPr>
        <p:txBody>
          <a:bodyPr lIns="91425" tIns="91425" rIns="91425" bIns="91425" anchor="t" anchorCtr="0">
            <a:noAutofit/>
          </a:bodyPr>
          <a:lstStyle/>
          <a:p>
            <a:pPr lvl="0"/>
            <a:r>
              <a:rPr lang="en-US" sz="1800" b="1" dirty="0" smtClean="0">
                <a:solidFill>
                  <a:schemeClr val="dk1"/>
                </a:solidFill>
                <a:latin typeface="Calibri"/>
                <a:ea typeface="Calibri"/>
                <a:cs typeface="Calibri"/>
                <a:sym typeface="Calibri"/>
              </a:rPr>
              <a:t>Stages </a:t>
            </a:r>
            <a:r>
              <a:rPr lang="en-US" sz="1800" b="1" dirty="0">
                <a:solidFill>
                  <a:schemeClr val="dk1"/>
                </a:solidFill>
                <a:latin typeface="Calibri"/>
                <a:ea typeface="Calibri"/>
                <a:cs typeface="Calibri"/>
                <a:sym typeface="Calibri"/>
              </a:rPr>
              <a:t>of </a:t>
            </a:r>
            <a:r>
              <a:rPr lang="en-US" sz="1800" b="1" dirty="0" smtClean="0">
                <a:solidFill>
                  <a:schemeClr val="dk1"/>
                </a:solidFill>
                <a:latin typeface="Calibri"/>
                <a:ea typeface="Calibri"/>
                <a:cs typeface="Calibri"/>
                <a:sym typeface="Calibri"/>
              </a:rPr>
              <a:t>Emergence</a:t>
            </a:r>
            <a:endParaRPr lang="en-US" sz="1800" dirty="0">
              <a:solidFill>
                <a:schemeClr val="dk1"/>
              </a:solidFill>
              <a:latin typeface="Calibri"/>
              <a:ea typeface="Calibri"/>
              <a:cs typeface="Calibri"/>
              <a:sym typeface="Calibri"/>
            </a:endParaRPr>
          </a:p>
          <a:p>
            <a:pPr marL="457200" lvl="0" indent="-342900">
              <a:buClr>
                <a:schemeClr val="dk1"/>
              </a:buClr>
              <a:buSzPct val="100000"/>
              <a:buFont typeface="Calibri"/>
              <a:buChar char="●"/>
            </a:pPr>
            <a:r>
              <a:rPr lang="en-US" sz="1800" dirty="0" smtClean="0">
                <a:solidFill>
                  <a:schemeClr val="dk1"/>
                </a:solidFill>
                <a:latin typeface="Calibri"/>
                <a:ea typeface="Calibri"/>
                <a:cs typeface="Calibri"/>
                <a:sym typeface="Calibri"/>
              </a:rPr>
              <a:t>Early Telemedicine:  Very few public </a:t>
            </a:r>
            <a:r>
              <a:rPr lang="en-US" sz="1800" dirty="0">
                <a:solidFill>
                  <a:schemeClr val="dk1"/>
                </a:solidFill>
                <a:latin typeface="Calibri"/>
                <a:ea typeface="Calibri"/>
                <a:cs typeface="Calibri"/>
                <a:sym typeface="Calibri"/>
              </a:rPr>
              <a:t>and private </a:t>
            </a:r>
            <a:r>
              <a:rPr lang="en-US" sz="1800" dirty="0" smtClean="0">
                <a:solidFill>
                  <a:schemeClr val="dk1"/>
                </a:solidFill>
                <a:latin typeface="Calibri"/>
                <a:ea typeface="Calibri"/>
                <a:cs typeface="Calibri"/>
                <a:sym typeface="Calibri"/>
              </a:rPr>
              <a:t>supporters</a:t>
            </a:r>
            <a:endParaRPr lang="en-US" sz="1800" dirty="0">
              <a:solidFill>
                <a:schemeClr val="dk1"/>
              </a:solidFill>
              <a:latin typeface="Calibri"/>
              <a:ea typeface="Calibri"/>
              <a:cs typeface="Calibri"/>
              <a:sym typeface="Calibri"/>
            </a:endParaRPr>
          </a:p>
          <a:p>
            <a:pPr marL="457200" lvl="0" indent="-342900">
              <a:buClr>
                <a:schemeClr val="dk1"/>
              </a:buClr>
              <a:buSzPct val="100000"/>
              <a:buFont typeface="Calibri"/>
              <a:buChar char="●"/>
            </a:pPr>
            <a:r>
              <a:rPr lang="en-US" sz="1800" dirty="0" smtClean="0">
                <a:solidFill>
                  <a:schemeClr val="dk1"/>
                </a:solidFill>
                <a:latin typeface="Calibri"/>
                <a:ea typeface="Calibri"/>
                <a:cs typeface="Calibri"/>
                <a:sym typeface="Calibri"/>
              </a:rPr>
              <a:t>Modern Telemedicine:</a:t>
            </a:r>
          </a:p>
          <a:p>
            <a:pPr marL="1260475" lvl="0" indent="-342900">
              <a:buClr>
                <a:schemeClr val="dk1"/>
              </a:buClr>
              <a:buSzPct val="100000"/>
              <a:buFont typeface="Calibri"/>
              <a:buChar char="●"/>
            </a:pPr>
            <a:r>
              <a:rPr lang="en-US" sz="1800" dirty="0" smtClean="0">
                <a:solidFill>
                  <a:schemeClr val="dk1"/>
                </a:solidFill>
                <a:latin typeface="Calibri"/>
                <a:ea typeface="Calibri"/>
                <a:cs typeface="Calibri"/>
                <a:sym typeface="Calibri"/>
              </a:rPr>
              <a:t>1965-1973</a:t>
            </a:r>
            <a:r>
              <a:rPr lang="en-US" sz="1800" dirty="0">
                <a:solidFill>
                  <a:schemeClr val="dk1"/>
                </a:solidFill>
                <a:latin typeface="Calibri"/>
                <a:ea typeface="Calibri"/>
                <a:cs typeface="Calibri"/>
                <a:sym typeface="Calibri"/>
              </a:rPr>
              <a:t>:  </a:t>
            </a:r>
            <a:r>
              <a:rPr lang="en-US" sz="1800" dirty="0" smtClean="0">
                <a:solidFill>
                  <a:schemeClr val="dk1"/>
                </a:solidFill>
                <a:latin typeface="Calibri"/>
                <a:ea typeface="Calibri"/>
                <a:cs typeface="Calibri"/>
                <a:sym typeface="Calibri"/>
              </a:rPr>
              <a:t>Federal funding for research (short-term)</a:t>
            </a:r>
            <a:endParaRPr lang="en-US" sz="1800" dirty="0">
              <a:solidFill>
                <a:schemeClr val="dk1"/>
              </a:solidFill>
              <a:latin typeface="Calibri"/>
              <a:ea typeface="Calibri"/>
              <a:cs typeface="Calibri"/>
              <a:sym typeface="Calibri"/>
            </a:endParaRPr>
          </a:p>
          <a:p>
            <a:pPr marL="1260475" lvl="0" indent="-342900">
              <a:buClr>
                <a:schemeClr val="dk1"/>
              </a:buClr>
              <a:buSzPct val="100000"/>
              <a:buFont typeface="Calibri"/>
              <a:buChar char="●"/>
            </a:pPr>
            <a:r>
              <a:rPr lang="en-US" sz="1800" dirty="0" smtClean="0">
                <a:solidFill>
                  <a:schemeClr val="dk1"/>
                </a:solidFill>
                <a:latin typeface="Calibri"/>
                <a:ea typeface="Calibri"/>
                <a:cs typeface="Calibri"/>
                <a:sym typeface="Calibri"/>
              </a:rPr>
              <a:t>1973-1979</a:t>
            </a:r>
            <a:r>
              <a:rPr lang="en-US" sz="1800" dirty="0">
                <a:solidFill>
                  <a:schemeClr val="dk1"/>
                </a:solidFill>
                <a:latin typeface="Calibri"/>
                <a:ea typeface="Calibri"/>
                <a:cs typeface="Calibri"/>
                <a:sym typeface="Calibri"/>
              </a:rPr>
              <a:t>:  </a:t>
            </a:r>
            <a:r>
              <a:rPr lang="en-US" sz="1800" dirty="0" smtClean="0">
                <a:solidFill>
                  <a:schemeClr val="dk1"/>
                </a:solidFill>
                <a:latin typeface="Calibri"/>
                <a:ea typeface="Calibri"/>
                <a:cs typeface="Calibri"/>
                <a:sym typeface="Calibri"/>
              </a:rPr>
              <a:t>Expert evaluation by social scientists and healthcare organizational researchers</a:t>
            </a:r>
          </a:p>
          <a:p>
            <a:pPr marL="1260475" lvl="0" indent="-342900">
              <a:buClr>
                <a:schemeClr val="dk1"/>
              </a:buClr>
              <a:buSzPct val="100000"/>
              <a:buFont typeface="Calibri"/>
              <a:buChar char="●"/>
            </a:pPr>
            <a:endParaRPr lang="en-US" sz="1800" b="1" dirty="0">
              <a:solidFill>
                <a:schemeClr val="dk1"/>
              </a:solidFill>
              <a:latin typeface="Calibri"/>
              <a:ea typeface="Calibri"/>
              <a:cs typeface="Calibri"/>
              <a:sym typeface="Calibri"/>
            </a:endParaRPr>
          </a:p>
          <a:p>
            <a:pPr lvl="0" rtl="0">
              <a:buNone/>
            </a:pPr>
            <a:r>
              <a:rPr lang="en-US" sz="1800" b="1" dirty="0" smtClean="0">
                <a:solidFill>
                  <a:schemeClr val="dk1"/>
                </a:solidFill>
                <a:latin typeface="Calibri"/>
                <a:ea typeface="Calibri"/>
                <a:cs typeface="Calibri"/>
                <a:sym typeface="Calibri"/>
              </a:rPr>
              <a:t>Early Telemedicine</a:t>
            </a:r>
          </a:p>
          <a:p>
            <a:pPr marL="457200" lvl="0" indent="-342900" rtl="0">
              <a:buClr>
                <a:srgbClr val="000000"/>
              </a:buClr>
              <a:buSzPct val="100000"/>
              <a:buFont typeface="Calibri"/>
              <a:buChar char="●"/>
            </a:pPr>
            <a:r>
              <a:rPr lang="en-US" sz="1800" dirty="0" smtClean="0">
                <a:solidFill>
                  <a:schemeClr val="dk1"/>
                </a:solidFill>
                <a:latin typeface="Calibri"/>
                <a:ea typeface="Calibri"/>
                <a:cs typeface="Calibri"/>
                <a:sym typeface="Calibri"/>
              </a:rPr>
              <a:t>1877: Telephone exchange</a:t>
            </a:r>
          </a:p>
          <a:p>
            <a:pPr marL="457200" lvl="0" indent="-342900" rtl="0">
              <a:buClr>
                <a:srgbClr val="000000"/>
              </a:buClr>
              <a:buSzPct val="100000"/>
              <a:buFont typeface="Calibri"/>
              <a:buChar char="●"/>
            </a:pPr>
            <a:r>
              <a:rPr lang="en-US" sz="1800" dirty="0" smtClean="0">
                <a:solidFill>
                  <a:schemeClr val="dk1"/>
                </a:solidFill>
                <a:latin typeface="Calibri"/>
                <a:ea typeface="Calibri"/>
                <a:cs typeface="Calibri"/>
                <a:sym typeface="Calibri"/>
              </a:rPr>
              <a:t>Late 1800s:  EKG sent via telephone wires</a:t>
            </a:r>
          </a:p>
          <a:p>
            <a:pPr marL="457200" lvl="0" indent="-342900" rtl="0">
              <a:buClr>
                <a:srgbClr val="000000"/>
              </a:buClr>
              <a:buSzPct val="100000"/>
              <a:buFont typeface="Calibri"/>
              <a:buChar char="●"/>
            </a:pPr>
            <a:r>
              <a:rPr lang="en-US" sz="1800" dirty="0" smtClean="0">
                <a:solidFill>
                  <a:schemeClr val="dk1"/>
                </a:solidFill>
                <a:latin typeface="Calibri"/>
                <a:ea typeface="Calibri"/>
                <a:cs typeface="Calibri"/>
                <a:sym typeface="Calibri"/>
              </a:rPr>
              <a:t>First major research initiative – Rural </a:t>
            </a:r>
            <a:r>
              <a:rPr lang="en-US" sz="1800" dirty="0" err="1" smtClean="0">
                <a:solidFill>
                  <a:schemeClr val="dk1"/>
                </a:solidFill>
                <a:latin typeface="Calibri"/>
                <a:ea typeface="Calibri"/>
                <a:cs typeface="Calibri"/>
                <a:sym typeface="Calibri"/>
              </a:rPr>
              <a:t>Papago</a:t>
            </a:r>
            <a:r>
              <a:rPr lang="en-US" sz="1800" dirty="0" smtClean="0">
                <a:solidFill>
                  <a:schemeClr val="dk1"/>
                </a:solidFill>
                <a:latin typeface="Calibri"/>
                <a:ea typeface="Calibri"/>
                <a:cs typeface="Calibri"/>
                <a:sym typeface="Calibri"/>
              </a:rPr>
              <a:t> Advanced Healthcare program</a:t>
            </a:r>
            <a:endParaRPr lang="en-US" sz="1800" b="1" dirty="0" smtClean="0">
              <a:solidFill>
                <a:schemeClr val="dk1"/>
              </a:solidFill>
              <a:latin typeface="Calibri"/>
              <a:ea typeface="Calibri"/>
              <a:cs typeface="Calibri"/>
              <a:sym typeface="Calibri"/>
            </a:endParaRPr>
          </a:p>
          <a:p>
            <a:pPr marL="114300" lvl="0">
              <a:buClr>
                <a:srgbClr val="000000"/>
              </a:buClr>
              <a:buSzPct val="100000"/>
            </a:pPr>
            <a:endParaRPr lang="en-US" sz="1800" b="1" dirty="0">
              <a:solidFill>
                <a:schemeClr val="dk1"/>
              </a:solidFill>
              <a:latin typeface="Calibri"/>
              <a:ea typeface="Calibri"/>
              <a:cs typeface="Calibri"/>
              <a:sym typeface="Calibri"/>
            </a:endParaRPr>
          </a:p>
          <a:p>
            <a:pPr lvl="0"/>
            <a:r>
              <a:rPr lang="en-US" sz="1800" b="1" dirty="0" smtClean="0">
                <a:solidFill>
                  <a:schemeClr val="dk1"/>
                </a:solidFill>
                <a:latin typeface="Calibri"/>
                <a:ea typeface="Calibri"/>
                <a:cs typeface="Calibri"/>
                <a:sym typeface="Calibri"/>
              </a:rPr>
              <a:t>Modern telemedicine</a:t>
            </a:r>
            <a:endParaRPr lang="en-US" sz="1800" b="1" dirty="0">
              <a:solidFill>
                <a:schemeClr val="dk1"/>
              </a:solidFill>
              <a:latin typeface="Calibri"/>
              <a:ea typeface="Calibri"/>
              <a:cs typeface="Calibri"/>
              <a:sym typeface="Calibri"/>
            </a:endParaRPr>
          </a:p>
          <a:p>
            <a:pPr marL="457200" lvl="0"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1960s – Military/Space programs</a:t>
            </a:r>
          </a:p>
          <a:p>
            <a:pPr marL="457200" lvl="0"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1970s – Still very expensive</a:t>
            </a:r>
          </a:p>
          <a:p>
            <a:pPr marL="457200" lvl="0" indent="-342900">
              <a:buClr>
                <a:schemeClr val="dk1"/>
              </a:buClr>
              <a:buSzPct val="100000"/>
              <a:buFont typeface="Calibri"/>
              <a:buChar char="●"/>
            </a:pPr>
            <a:r>
              <a:rPr lang="en-US" sz="1800" dirty="0" smtClean="0">
                <a:solidFill>
                  <a:schemeClr val="dk1"/>
                </a:solidFill>
                <a:latin typeface="Calibri"/>
                <a:ea typeface="Calibri"/>
                <a:cs typeface="Calibri"/>
                <a:sym typeface="Calibri"/>
              </a:rPr>
              <a:t>1990s – Video teleconferencing (VTC)</a:t>
            </a:r>
            <a:endParaRPr lang="en-US" sz="1800" dirty="0">
              <a:solidFill>
                <a:schemeClr val="dk1"/>
              </a:solidFill>
              <a:latin typeface="Calibri"/>
              <a:ea typeface="Calibri"/>
              <a:cs typeface="Calibri"/>
              <a:sym typeface="Calibri"/>
            </a:endParaRPr>
          </a:p>
          <a:p>
            <a:pPr marL="114300">
              <a:buClr>
                <a:schemeClr val="dk1"/>
              </a:buClr>
              <a:buSzPct val="100000"/>
            </a:pPr>
            <a:endParaRPr lang="en-US" sz="1800" b="1" dirty="0" smtClean="0">
              <a:solidFill>
                <a:schemeClr val="dk1"/>
              </a:solidFill>
              <a:latin typeface="Calibri"/>
              <a:ea typeface="Calibri"/>
              <a:cs typeface="Calibri"/>
              <a:sym typeface="Calibri"/>
            </a:endParaRPr>
          </a:p>
          <a:p>
            <a:pPr marL="114300">
              <a:buClr>
                <a:schemeClr val="dk1"/>
              </a:buClr>
              <a:buSzPct val="100000"/>
            </a:pPr>
            <a:endParaRPr lang="en-US" sz="1800" b="1" dirty="0">
              <a:solidFill>
                <a:schemeClr val="dk1"/>
              </a:solidFill>
              <a:latin typeface="Calibri"/>
              <a:ea typeface="Calibri"/>
              <a:cs typeface="Calibri"/>
              <a:sym typeface="Calibri"/>
            </a:endParaRPr>
          </a:p>
          <a:p>
            <a:pPr marL="114300" lvl="0" rtl="0">
              <a:buClr>
                <a:schemeClr val="dk1"/>
              </a:buClr>
              <a:buSzPct val="100000"/>
            </a:pPr>
            <a:endParaRPr lang="en-US" sz="1800" dirty="0" smtClean="0">
              <a:solidFill>
                <a:schemeClr val="dk1"/>
              </a:solidFill>
              <a:latin typeface="Calibri"/>
              <a:ea typeface="Calibri"/>
              <a:cs typeface="Calibri"/>
              <a:sym typeface="Calibri"/>
            </a:endParaRPr>
          </a:p>
          <a:p>
            <a:pPr marL="114300" lvl="0" rtl="0">
              <a:buClr>
                <a:schemeClr val="dk1"/>
              </a:buClr>
              <a:buSzPct val="100000"/>
            </a:pPr>
            <a:endParaRPr lang="en-US"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6655265"/>
      </p:ext>
    </p:extLst>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457200" y="6159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000" b="1">
                <a:solidFill>
                  <a:schemeClr val="dk1"/>
                </a:solidFill>
                <a:latin typeface="Calibri"/>
                <a:ea typeface="Calibri"/>
                <a:cs typeface="Calibri"/>
                <a:sym typeface="Calibri"/>
                <a:rtl val="0"/>
              </a:rPr>
              <a:t> Rural HealthCare -  Overview</a:t>
            </a:r>
          </a:p>
        </p:txBody>
      </p:sp>
      <p:sp>
        <p:nvSpPr>
          <p:cNvPr id="458" name="Shape 458"/>
          <p:cNvSpPr txBox="1"/>
          <p:nvPr/>
        </p:nvSpPr>
        <p:spPr>
          <a:xfrm>
            <a:off x="517350" y="1265025"/>
            <a:ext cx="8412900" cy="4392600"/>
          </a:xfrm>
          <a:prstGeom prst="rect">
            <a:avLst/>
          </a:prstGeom>
          <a:noFill/>
          <a:ln>
            <a:noFill/>
          </a:ln>
        </p:spPr>
        <p:txBody>
          <a:bodyPr lIns="91425" tIns="91425" rIns="91425" bIns="91425" anchor="t" anchorCtr="0">
            <a:noAutofit/>
          </a:bodyPr>
          <a:lstStyle/>
          <a:p>
            <a:pPr marL="457200" marR="0" lvl="0" indent="-381000" algn="l" rtl="0">
              <a:lnSpc>
                <a:spcPct val="150000"/>
              </a:lnSpc>
              <a:spcBef>
                <a:spcPts val="0"/>
              </a:spcBef>
              <a:spcAft>
                <a:spcPts val="0"/>
              </a:spcAft>
              <a:buClr>
                <a:srgbClr val="000000"/>
              </a:buClr>
              <a:buSzPct val="100000"/>
              <a:buFont typeface="Calibri"/>
              <a:buChar char="●"/>
            </a:pPr>
            <a:r>
              <a:rPr lang="en-US" sz="2400" b="1">
                <a:latin typeface="Calibri"/>
                <a:ea typeface="Calibri"/>
                <a:cs typeface="Calibri"/>
                <a:sym typeface="Calibri"/>
              </a:rPr>
              <a:t>
Only 10% of US physicians practice in rural areas</a:t>
            </a:r>
          </a:p>
          <a:p>
            <a:pPr marL="457200" marR="0" lvl="0" indent="-381000" algn="l" rtl="0">
              <a:lnSpc>
                <a:spcPct val="150000"/>
              </a:lnSpc>
              <a:spcBef>
                <a:spcPts val="0"/>
              </a:spcBef>
              <a:spcAft>
                <a:spcPts val="0"/>
              </a:spcAft>
              <a:buClr>
                <a:srgbClr val="000000"/>
              </a:buClr>
              <a:buSzPct val="100000"/>
              <a:buFont typeface="Calibri"/>
              <a:buChar char="●"/>
            </a:pPr>
            <a:r>
              <a:rPr lang="en-US" sz="2400" b="1">
                <a:latin typeface="Calibri"/>
                <a:ea typeface="Calibri"/>
                <a:cs typeface="Calibri"/>
                <a:sym typeface="Calibri"/>
              </a:rPr>
              <a:t>Almost 25% of country’s population live in these areas</a:t>
            </a:r>
          </a:p>
          <a:p>
            <a:pPr marL="457200" marR="0" lvl="0" indent="-381000" algn="l" rtl="0">
              <a:lnSpc>
                <a:spcPct val="150000"/>
              </a:lnSpc>
              <a:spcBef>
                <a:spcPts val="0"/>
              </a:spcBef>
              <a:spcAft>
                <a:spcPts val="0"/>
              </a:spcAft>
              <a:buClr>
                <a:srgbClr val="000000"/>
              </a:buClr>
              <a:buSzPct val="100000"/>
              <a:buFont typeface="Calibri"/>
              <a:buChar char="●"/>
            </a:pPr>
            <a:r>
              <a:rPr lang="en-US" sz="2400" b="1">
                <a:latin typeface="Calibri"/>
                <a:ea typeface="Calibri"/>
                <a:cs typeface="Calibri"/>
                <a:sym typeface="Calibri"/>
              </a:rPr>
              <a:t>40 Specialists per 100,000 people in rural areas</a:t>
            </a:r>
          </a:p>
          <a:p>
            <a:pPr marL="457200" marR="0" lvl="0" indent="-381000" algn="l" rtl="0">
              <a:lnSpc>
                <a:spcPct val="150000"/>
              </a:lnSpc>
              <a:spcBef>
                <a:spcPts val="0"/>
              </a:spcBef>
              <a:spcAft>
                <a:spcPts val="0"/>
              </a:spcAft>
              <a:buClr>
                <a:srgbClr val="000000"/>
              </a:buClr>
              <a:buSzPct val="100000"/>
              <a:buFont typeface="Calibri"/>
              <a:buChar char="●"/>
            </a:pPr>
            <a:r>
              <a:rPr lang="en-US" sz="2400" b="1">
                <a:latin typeface="Calibri"/>
                <a:ea typeface="Calibri"/>
                <a:cs typeface="Calibri"/>
                <a:sym typeface="Calibri"/>
              </a:rPr>
              <a:t>134 Specialists per 100,000 people in urban areas</a:t>
            </a:r>
          </a:p>
          <a:p>
            <a:endParaRPr lang="en-US" sz="2400" b="1">
              <a:latin typeface="Calibri"/>
              <a:ea typeface="Calibri"/>
              <a:cs typeface="Calibri"/>
              <a:sym typeface="Calibri"/>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title"/>
          </p:nvPr>
        </p:nvSpPr>
        <p:spPr>
          <a:xfrm>
            <a:off x="457200" y="615950"/>
            <a:ext cx="8229600" cy="692100"/>
          </a:xfrm>
          <a:prstGeom prst="rect">
            <a:avLst/>
          </a:prstGeom>
        </p:spPr>
        <p:txBody>
          <a:bodyPr lIns="91425" tIns="91425" rIns="91425" bIns="91425" anchor="ctr" anchorCtr="0">
            <a:noAutofit/>
          </a:bodyPr>
          <a:lstStyle/>
          <a:p>
            <a:pPr>
              <a:buNone/>
            </a:pPr>
            <a:r>
              <a:rPr lang="en-US" sz="3000" b="1">
                <a:solidFill>
                  <a:schemeClr val="dk1"/>
                </a:solidFill>
                <a:latin typeface="Calibri"/>
                <a:ea typeface="Calibri"/>
                <a:cs typeface="Calibri"/>
                <a:sym typeface="Calibri"/>
              </a:rPr>
              <a:t>Diagnostics of Rural Patients</a:t>
            </a:r>
          </a:p>
        </p:txBody>
      </p:sp>
      <p:sp>
        <p:nvSpPr>
          <p:cNvPr id="465" name="Shape 465"/>
          <p:cNvSpPr txBox="1">
            <a:spLocks noGrp="1"/>
          </p:cNvSpPr>
          <p:nvPr>
            <p:ph type="body" idx="1"/>
          </p:nvPr>
        </p:nvSpPr>
        <p:spPr>
          <a:xfrm>
            <a:off x="457200" y="1673225"/>
            <a:ext cx="8229600" cy="3886200"/>
          </a:xfrm>
          <a:prstGeom prst="rect">
            <a:avLst/>
          </a:prstGeom>
        </p:spPr>
        <p:txBody>
          <a:bodyPr lIns="91425" tIns="91425" rIns="91425" bIns="91425" anchor="t" anchorCtr="0">
            <a:noAutofit/>
          </a:bodyPr>
          <a:lstStyle/>
          <a:p>
            <a:pPr marL="457200" lvl="0" indent="-381000" rtl="0">
              <a:lnSpc>
                <a:spcPct val="150000"/>
              </a:lnSpc>
              <a:buClr>
                <a:schemeClr val="dk1"/>
              </a:buClr>
              <a:buSzPct val="100000"/>
              <a:buFont typeface="Calibri"/>
              <a:buChar char="●"/>
            </a:pPr>
            <a:r>
              <a:rPr lang="en-US" sz="2400" b="1">
                <a:latin typeface="Calibri"/>
                <a:ea typeface="Calibri"/>
                <a:cs typeface="Calibri"/>
                <a:sym typeface="Calibri"/>
              </a:rPr>
              <a:t>
</a:t>
            </a:r>
            <a:r>
              <a:rPr lang="en-US" sz="2400">
                <a:latin typeface="Calibri"/>
                <a:ea typeface="Calibri"/>
                <a:cs typeface="Calibri"/>
                <a:sym typeface="Calibri"/>
              </a:rPr>
              <a:t>Mobile imaging and lab center collects patient data</a:t>
            </a:r>
          </a:p>
          <a:p>
            <a:pPr marL="457200" lvl="0" indent="-381000" rtl="0">
              <a:lnSpc>
                <a:spcPct val="150000"/>
              </a:lnSpc>
              <a:buClr>
                <a:schemeClr val="dk1"/>
              </a:buClr>
              <a:buSzPct val="100000"/>
              <a:buFont typeface="Calibri"/>
              <a:buChar char="●"/>
            </a:pPr>
            <a:r>
              <a:rPr lang="en-US" sz="2400">
                <a:latin typeface="Calibri"/>
                <a:ea typeface="Calibri"/>
                <a:cs typeface="Calibri"/>
                <a:sym typeface="Calibri"/>
              </a:rPr>
              <a:t>Data is sent electronically to base hospital’s diagnostics center</a:t>
            </a:r>
          </a:p>
          <a:p>
            <a:pPr marL="457200" lvl="0" indent="-381000" rtl="0">
              <a:lnSpc>
                <a:spcPct val="150000"/>
              </a:lnSpc>
              <a:buClr>
                <a:schemeClr val="dk1"/>
              </a:buClr>
              <a:buSzPct val="100000"/>
              <a:buFont typeface="Calibri"/>
              <a:buChar char="●"/>
            </a:pPr>
            <a:r>
              <a:rPr lang="en-US" sz="2400">
                <a:latin typeface="Calibri"/>
                <a:ea typeface="Calibri"/>
                <a:cs typeface="Calibri"/>
                <a:sym typeface="Calibri"/>
              </a:rPr>
              <a:t>Diagnostic center reads and analyzes patient data</a:t>
            </a:r>
          </a:p>
          <a:p>
            <a:pPr marL="457200" lvl="0" indent="-381000" rtl="0">
              <a:lnSpc>
                <a:spcPct val="150000"/>
              </a:lnSpc>
              <a:buClr>
                <a:schemeClr val="dk1"/>
              </a:buClr>
              <a:buSzPct val="100000"/>
              <a:buFont typeface="Calibri"/>
              <a:buChar char="●"/>
            </a:pPr>
            <a:r>
              <a:rPr lang="en-US" sz="2400">
                <a:latin typeface="Calibri"/>
                <a:ea typeface="Calibri"/>
                <a:cs typeface="Calibri"/>
                <a:sym typeface="Calibri"/>
              </a:rPr>
              <a:t>Results and reports are electronically sent to the rural care provider</a:t>
            </a:r>
          </a:p>
          <a:p>
            <a:endParaRPr lang="en-US" sz="2400">
              <a:latin typeface="Calibri"/>
              <a:ea typeface="Calibri"/>
              <a:cs typeface="Calibri"/>
              <a:sym typeface="Calibri"/>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457200" y="615950"/>
            <a:ext cx="8229600" cy="692100"/>
          </a:xfrm>
          <a:prstGeom prst="rect">
            <a:avLst/>
          </a:prstGeom>
        </p:spPr>
        <p:txBody>
          <a:bodyPr lIns="91425" tIns="91425" rIns="91425" bIns="91425" anchor="ctr" anchorCtr="0">
            <a:noAutofit/>
          </a:bodyPr>
          <a:lstStyle/>
          <a:p>
            <a:pPr>
              <a:buNone/>
            </a:pPr>
            <a:r>
              <a:rPr lang="en-US" sz="2800" b="1">
                <a:solidFill>
                  <a:schemeClr val="dk1"/>
                </a:solidFill>
                <a:latin typeface="Calibri"/>
                <a:ea typeface="Calibri"/>
                <a:cs typeface="Calibri"/>
                <a:sym typeface="Calibri"/>
              </a:rPr>
              <a:t>Rural Telemedicine -  Challenges</a:t>
            </a:r>
          </a:p>
        </p:txBody>
      </p:sp>
      <p:sp>
        <p:nvSpPr>
          <p:cNvPr id="471" name="Shape 471"/>
          <p:cNvSpPr txBox="1">
            <a:spLocks noGrp="1"/>
          </p:cNvSpPr>
          <p:nvPr>
            <p:ph type="body" idx="1"/>
          </p:nvPr>
        </p:nvSpPr>
        <p:spPr>
          <a:xfrm>
            <a:off x="457200" y="1673225"/>
            <a:ext cx="8229600" cy="3886200"/>
          </a:xfrm>
          <a:prstGeom prst="rect">
            <a:avLst/>
          </a:prstGeom>
        </p:spPr>
        <p:txBody>
          <a:bodyPr lIns="91425" tIns="91425" rIns="91425" bIns="91425" anchor="t" anchorCtr="0">
            <a:noAutofit/>
          </a:bodyPr>
          <a:lstStyle/>
          <a:p>
            <a:pPr lvl="0" rtl="0">
              <a:buNone/>
            </a:pPr>
            <a:r>
              <a:rPr lang="en-US" sz="2400" b="1">
                <a:latin typeface="Calibri"/>
                <a:ea typeface="Calibri"/>
                <a:cs typeface="Calibri"/>
                <a:sym typeface="Calibri"/>
              </a:rPr>
              <a:t>Technology </a:t>
            </a:r>
          </a:p>
          <a:p>
            <a:pPr marL="457200" lvl="0" indent="-342900" rtl="0">
              <a:buClr>
                <a:schemeClr val="dk1"/>
              </a:buClr>
              <a:buSzPct val="100000"/>
              <a:buFont typeface="Calibri"/>
              <a:buChar char="●"/>
            </a:pPr>
            <a:r>
              <a:rPr lang="en-US" sz="1800" b="1">
                <a:latin typeface="Calibri"/>
                <a:ea typeface="Calibri"/>
                <a:cs typeface="Calibri"/>
                <a:sym typeface="Calibri"/>
              </a:rPr>
              <a:t>Older patient’s technology fobia</a:t>
            </a:r>
          </a:p>
          <a:p>
            <a:pPr marL="457200" lvl="0" indent="-342900" rtl="0">
              <a:buClr>
                <a:schemeClr val="dk1"/>
              </a:buClr>
              <a:buSzPct val="100000"/>
              <a:buFont typeface="Calibri"/>
              <a:buChar char="●"/>
            </a:pPr>
            <a:r>
              <a:rPr lang="en-US" sz="1800" b="1">
                <a:latin typeface="Calibri"/>
                <a:ea typeface="Calibri"/>
                <a:cs typeface="Calibri"/>
                <a:sym typeface="Calibri"/>
              </a:rPr>
              <a:t>Poor  Data communication service</a:t>
            </a:r>
          </a:p>
          <a:p>
            <a:pPr lvl="0" rtl="0">
              <a:buNone/>
            </a:pPr>
            <a:r>
              <a:rPr lang="en-US" sz="2400" b="1">
                <a:latin typeface="Calibri"/>
                <a:ea typeface="Calibri"/>
                <a:cs typeface="Calibri"/>
                <a:sym typeface="Calibri"/>
              </a:rPr>
              <a:t>Lack of Standardization</a:t>
            </a:r>
          </a:p>
          <a:p>
            <a:pPr marL="457200" lvl="0" indent="-342900" rtl="0">
              <a:buClr>
                <a:schemeClr val="dk1"/>
              </a:buClr>
              <a:buSzPct val="100000"/>
              <a:buFont typeface="Calibri"/>
              <a:buChar char="●"/>
            </a:pPr>
            <a:r>
              <a:rPr lang="en-US" sz="1800" b="1">
                <a:latin typeface="Calibri"/>
                <a:ea typeface="Calibri"/>
                <a:cs typeface="Calibri"/>
                <a:sym typeface="Calibri"/>
              </a:rPr>
              <a:t>Integration with EHR, CDSS, e</a:t>
            </a:r>
          </a:p>
          <a:p>
            <a:pPr marL="457200" lvl="0" indent="-342900" rtl="0">
              <a:buClr>
                <a:schemeClr val="dk1"/>
              </a:buClr>
              <a:buSzPct val="100000"/>
              <a:buFont typeface="Calibri"/>
              <a:buChar char="●"/>
            </a:pPr>
            <a:r>
              <a:rPr lang="en-US" sz="1800" b="1">
                <a:latin typeface="Calibri"/>
                <a:ea typeface="Calibri"/>
                <a:cs typeface="Calibri"/>
                <a:sym typeface="Calibri"/>
              </a:rPr>
              <a:t>Interoperability among vendors</a:t>
            </a:r>
          </a:p>
          <a:p>
            <a:pPr lvl="0" rtl="0">
              <a:buNone/>
            </a:pPr>
            <a:r>
              <a:rPr lang="en-US" sz="2400" b="1">
                <a:latin typeface="Calibri"/>
                <a:ea typeface="Calibri"/>
                <a:cs typeface="Calibri"/>
                <a:sym typeface="Calibri"/>
              </a:rPr>
              <a:t>Data  Analysis</a:t>
            </a:r>
          </a:p>
          <a:p>
            <a:pPr marL="457200" lvl="0" indent="-342900" rtl="0">
              <a:buClr>
                <a:schemeClr val="dk1"/>
              </a:buClr>
              <a:buSzPct val="100000"/>
              <a:buFont typeface="Calibri"/>
              <a:buChar char="●"/>
            </a:pPr>
            <a:r>
              <a:rPr lang="en-US" sz="1800" b="1">
                <a:latin typeface="Calibri"/>
                <a:ea typeface="Calibri"/>
                <a:cs typeface="Calibri"/>
                <a:sym typeface="Calibri"/>
              </a:rPr>
              <a:t>Automation the reporting</a:t>
            </a:r>
          </a:p>
          <a:p>
            <a:pPr marL="457200" lvl="0" indent="-342900" rtl="0">
              <a:buClr>
                <a:schemeClr val="dk1"/>
              </a:buClr>
              <a:buSzPct val="100000"/>
              <a:buFont typeface="Calibri"/>
              <a:buChar char="●"/>
            </a:pPr>
            <a:r>
              <a:rPr lang="en-US" sz="1800" b="1">
                <a:latin typeface="Calibri"/>
                <a:ea typeface="Calibri"/>
                <a:cs typeface="Calibri"/>
                <a:sym typeface="Calibri"/>
              </a:rPr>
              <a:t>Alerting the care providers at the right time</a:t>
            </a:r>
          </a:p>
          <a:p>
            <a:endParaRPr lang="en-US" sz="1800" b="1">
              <a:latin typeface="Calibri"/>
              <a:ea typeface="Calibri"/>
              <a:cs typeface="Calibri"/>
              <a:sym typeface="Calibri"/>
            </a:endParaRPr>
          </a:p>
          <a:p>
            <a:endParaRPr lang="en-US" sz="1800" b="1">
              <a:latin typeface="Calibri"/>
              <a:ea typeface="Calibri"/>
              <a:cs typeface="Calibri"/>
              <a:sym typeface="Calibri"/>
            </a:endParaRP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6159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a:solidFill>
                  <a:schemeClr val="dk1"/>
                </a:solidFill>
                <a:latin typeface="Calibri"/>
                <a:ea typeface="Calibri"/>
                <a:cs typeface="Calibri"/>
                <a:sym typeface="Calibri"/>
              </a:rPr>
              <a:t>Summary</a:t>
            </a:r>
          </a:p>
        </p:txBody>
      </p:sp>
      <p:sp>
        <p:nvSpPr>
          <p:cNvPr id="477" name="Shape 477"/>
          <p:cNvSpPr txBox="1"/>
          <p:nvPr/>
        </p:nvSpPr>
        <p:spPr>
          <a:xfrm>
            <a:off x="677250" y="1189600"/>
            <a:ext cx="7457099" cy="2571300"/>
          </a:xfrm>
          <a:prstGeom prst="rect">
            <a:avLst/>
          </a:prstGeom>
        </p:spPr>
        <p:txBody>
          <a:bodyPr lIns="91425" tIns="91425" rIns="91425" bIns="91425" anchor="t" anchorCtr="0">
            <a:noAutofit/>
          </a:bodyPr>
          <a:lstStyle/>
          <a:p>
            <a:pPr lvl="0" algn="ctr" rtl="0">
              <a:buNone/>
            </a:pPr>
            <a:r>
              <a:rPr lang="en-US" sz="1800" b="1">
                <a:solidFill>
                  <a:schemeClr val="dk2"/>
                </a:solidFill>
              </a:rPr>
              <a:t>Concerns and Barriers</a:t>
            </a:r>
          </a:p>
          <a:p>
            <a:pPr marL="457200" lvl="0" indent="-342900" rtl="0">
              <a:lnSpc>
                <a:spcPct val="115000"/>
              </a:lnSpc>
              <a:buClr>
                <a:srgbClr val="000000"/>
              </a:buClr>
              <a:buSzPct val="100000"/>
              <a:buFont typeface="Calibri"/>
              <a:buChar char="●"/>
            </a:pPr>
            <a:r>
              <a:rPr lang="en-US" sz="1800">
                <a:solidFill>
                  <a:schemeClr val="dk1"/>
                </a:solidFill>
                <a:latin typeface="Calibri"/>
                <a:ea typeface="Calibri"/>
                <a:cs typeface="Calibri"/>
                <a:sym typeface="Calibri"/>
              </a:rPr>
              <a:t>Difficult for physicians to practice telemedicine across state lines</a:t>
            </a:r>
          </a:p>
          <a:p>
            <a:pPr marL="457200" lvl="0" indent="-342900" rtl="0">
              <a:lnSpc>
                <a:spcPct val="115000"/>
              </a:lnSpc>
              <a:buClr>
                <a:schemeClr val="dk1"/>
              </a:buClr>
              <a:buSzPct val="100000"/>
              <a:buFont typeface="Calibri"/>
              <a:buChar char="●"/>
            </a:pPr>
            <a:r>
              <a:rPr lang="en-US" sz="1800">
                <a:solidFill>
                  <a:schemeClr val="dk1"/>
                </a:solidFill>
                <a:latin typeface="Calibri"/>
                <a:ea typeface="Calibri"/>
                <a:cs typeface="Calibri"/>
                <a:sym typeface="Calibri"/>
              </a:rPr>
              <a:t>Insurance coverage not widely available</a:t>
            </a:r>
          </a:p>
          <a:p>
            <a:pPr marL="457200" lvl="0" indent="-342900" rtl="0">
              <a:lnSpc>
                <a:spcPct val="115000"/>
              </a:lnSpc>
              <a:buClr>
                <a:schemeClr val="dk1"/>
              </a:buClr>
              <a:buSzPct val="100000"/>
              <a:buFont typeface="Calibri"/>
              <a:buChar char="●"/>
            </a:pPr>
            <a:r>
              <a:rPr lang="en-US" sz="1800">
                <a:solidFill>
                  <a:schemeClr val="dk1"/>
                </a:solidFill>
                <a:latin typeface="Calibri"/>
                <a:ea typeface="Calibri"/>
                <a:cs typeface="Calibri"/>
                <a:sym typeface="Calibri"/>
              </a:rPr>
              <a:t>Meaningful use standards not defined</a:t>
            </a:r>
          </a:p>
          <a:p>
            <a:pPr marL="457200" lvl="0" indent="-342900" rtl="0">
              <a:lnSpc>
                <a:spcPct val="115000"/>
              </a:lnSpc>
              <a:buClr>
                <a:schemeClr val="dk1"/>
              </a:buClr>
              <a:buSzPct val="100000"/>
              <a:buFont typeface="Calibri"/>
              <a:buChar char="●"/>
            </a:pPr>
            <a:r>
              <a:rPr lang="en-US" sz="1800">
                <a:solidFill>
                  <a:schemeClr val="dk1"/>
                </a:solidFill>
                <a:latin typeface="Calibri"/>
                <a:ea typeface="Calibri"/>
                <a:cs typeface="Calibri"/>
                <a:sym typeface="Calibri"/>
              </a:rPr>
              <a:t>Worries about privacy of personal information</a:t>
            </a:r>
          </a:p>
          <a:p>
            <a:pPr marL="457200" lvl="0" indent="-342900" rtl="0">
              <a:lnSpc>
                <a:spcPct val="115000"/>
              </a:lnSpc>
              <a:buClr>
                <a:schemeClr val="dk1"/>
              </a:buClr>
              <a:buSzPct val="100000"/>
              <a:buFont typeface="Calibri"/>
              <a:buChar char="●"/>
            </a:pPr>
            <a:r>
              <a:rPr lang="en-US" sz="1800">
                <a:solidFill>
                  <a:schemeClr val="dk1"/>
                </a:solidFill>
                <a:latin typeface="Calibri"/>
                <a:ea typeface="Calibri"/>
                <a:cs typeface="Calibri"/>
                <a:sym typeface="Calibri"/>
              </a:rPr>
              <a:t>Interoperability between disparate systems</a:t>
            </a:r>
          </a:p>
          <a:p>
            <a:pPr marL="457200" lvl="0" indent="-342900" rtl="0">
              <a:lnSpc>
                <a:spcPct val="115000"/>
              </a:lnSpc>
              <a:buClr>
                <a:schemeClr val="dk1"/>
              </a:buClr>
              <a:buSzPct val="100000"/>
              <a:buFont typeface="Calibri"/>
              <a:buChar char="●"/>
            </a:pPr>
            <a:r>
              <a:rPr lang="en-US" sz="1800">
                <a:solidFill>
                  <a:schemeClr val="dk1"/>
                </a:solidFill>
                <a:latin typeface="Calibri"/>
                <a:ea typeface="Calibri"/>
                <a:cs typeface="Calibri"/>
                <a:sym typeface="Calibri"/>
              </a:rPr>
              <a:t>Diagnostic limitations - unable to perform in-person examination</a:t>
            </a:r>
          </a:p>
          <a:p>
            <a:endParaRPr lang="en-US" sz="1800">
              <a:solidFill>
                <a:schemeClr val="dk1"/>
              </a:solidFill>
              <a:latin typeface="Calibri"/>
              <a:ea typeface="Calibri"/>
              <a:cs typeface="Calibri"/>
              <a:sym typeface="Calibri"/>
            </a:endParaRPr>
          </a:p>
        </p:txBody>
      </p:sp>
      <p:sp>
        <p:nvSpPr>
          <p:cNvPr id="478" name="Shape 478"/>
          <p:cNvSpPr txBox="1"/>
          <p:nvPr/>
        </p:nvSpPr>
        <p:spPr>
          <a:xfrm>
            <a:off x="677250" y="3544800"/>
            <a:ext cx="7789499" cy="2664599"/>
          </a:xfrm>
          <a:prstGeom prst="rect">
            <a:avLst/>
          </a:prstGeom>
        </p:spPr>
        <p:txBody>
          <a:bodyPr lIns="91425" tIns="91425" rIns="91425" bIns="91425" anchor="t" anchorCtr="0">
            <a:noAutofit/>
          </a:bodyPr>
          <a:lstStyle/>
          <a:p>
            <a:pPr lvl="0" algn="ctr" rtl="0">
              <a:buClr>
                <a:schemeClr val="dk1"/>
              </a:buClr>
              <a:buSzPct val="61111"/>
              <a:buFont typeface="Arial"/>
              <a:buNone/>
            </a:pPr>
            <a:r>
              <a:rPr lang="en-US" sz="1800" b="1">
                <a:solidFill>
                  <a:schemeClr val="dk2"/>
                </a:solidFill>
              </a:rPr>
              <a:t>Benefits</a:t>
            </a:r>
          </a:p>
          <a:p>
            <a:pPr marL="457200" lvl="0" indent="-342900" rtl="0">
              <a:lnSpc>
                <a:spcPct val="115000"/>
              </a:lnSpc>
              <a:buClr>
                <a:schemeClr val="dk1"/>
              </a:buClr>
              <a:buSzPct val="100000"/>
              <a:buFont typeface="Calibri"/>
              <a:buChar char="●"/>
            </a:pPr>
            <a:r>
              <a:rPr lang="en-US" sz="1800">
                <a:solidFill>
                  <a:schemeClr val="dk1"/>
                </a:solidFill>
                <a:latin typeface="Calibri"/>
                <a:ea typeface="Calibri"/>
                <a:cs typeface="Calibri"/>
                <a:sym typeface="Calibri"/>
              </a:rPr>
              <a:t>Improved patient access: reduced need for travel, shorter wait times for appointments</a:t>
            </a:r>
          </a:p>
          <a:p>
            <a:pPr marL="457200" lvl="0" indent="-342900" rtl="0">
              <a:lnSpc>
                <a:spcPct val="115000"/>
              </a:lnSpc>
              <a:buClr>
                <a:schemeClr val="dk1"/>
              </a:buClr>
              <a:buSzPct val="100000"/>
              <a:buFont typeface="Calibri"/>
              <a:buChar char="●"/>
            </a:pPr>
            <a:r>
              <a:rPr lang="en-US" sz="1800">
                <a:solidFill>
                  <a:schemeClr val="dk1"/>
                </a:solidFill>
                <a:latin typeface="Calibri"/>
                <a:ea typeface="Calibri"/>
                <a:cs typeface="Calibri"/>
                <a:sym typeface="Calibri"/>
              </a:rPr>
              <a:t>Accessibility to specialists who may not practice in remote locations</a:t>
            </a:r>
          </a:p>
          <a:p>
            <a:pPr marL="457200" lvl="0" indent="-342900" rtl="0">
              <a:lnSpc>
                <a:spcPct val="115000"/>
              </a:lnSpc>
              <a:buClr>
                <a:schemeClr val="dk1"/>
              </a:buClr>
              <a:buSzPct val="100000"/>
              <a:buFont typeface="Calibri"/>
              <a:buChar char="●"/>
            </a:pPr>
            <a:r>
              <a:rPr lang="en-US" sz="1800">
                <a:solidFill>
                  <a:schemeClr val="dk1"/>
                </a:solidFill>
                <a:latin typeface="Calibri"/>
                <a:ea typeface="Calibri"/>
                <a:cs typeface="Calibri"/>
                <a:sym typeface="Calibri"/>
              </a:rPr>
              <a:t>Physician consultations, both in primary care and acute care settings that improve the quality of care</a:t>
            </a:r>
          </a:p>
          <a:p>
            <a:pPr marL="457200" lvl="0" indent="-342900" rtl="0">
              <a:lnSpc>
                <a:spcPct val="115000"/>
              </a:lnSpc>
              <a:buClr>
                <a:schemeClr val="dk1"/>
              </a:buClr>
              <a:buSzPct val="100000"/>
              <a:buFont typeface="Calibri"/>
              <a:buChar char="●"/>
            </a:pPr>
            <a:r>
              <a:rPr lang="en-US" sz="1800">
                <a:solidFill>
                  <a:schemeClr val="dk1"/>
                </a:solidFill>
                <a:latin typeface="Calibri"/>
                <a:ea typeface="Calibri"/>
                <a:cs typeface="Calibri"/>
                <a:sym typeface="Calibri"/>
              </a:rPr>
              <a:t>Improved efficiency of care–live data exchange, remote monitoring</a:t>
            </a:r>
          </a:p>
          <a:p>
            <a:endParaRPr lang="en-US" sz="1800">
              <a:solidFill>
                <a:schemeClr val="dk1"/>
              </a:solidFill>
              <a:latin typeface="Calibri"/>
              <a:ea typeface="Calibri"/>
              <a:cs typeface="Calibri"/>
              <a:sym typeface="Calibri"/>
            </a:endParaRP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title"/>
          </p:nvPr>
        </p:nvSpPr>
        <p:spPr>
          <a:xfrm>
            <a:off x="457200" y="3111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i="0" u="none" strike="noStrike" cap="none" baseline="0">
                <a:solidFill>
                  <a:schemeClr val="dk1"/>
                </a:solidFill>
                <a:latin typeface="Calibri"/>
                <a:ea typeface="Calibri"/>
                <a:cs typeface="Calibri"/>
                <a:sym typeface="Calibri"/>
              </a:rPr>
              <a:t>References</a:t>
            </a:r>
          </a:p>
        </p:txBody>
      </p:sp>
      <p:sp>
        <p:nvSpPr>
          <p:cNvPr id="485" name="Shape 485"/>
          <p:cNvSpPr txBox="1">
            <a:spLocks noGrp="1"/>
          </p:cNvSpPr>
          <p:nvPr>
            <p:ph type="body" idx="1"/>
          </p:nvPr>
        </p:nvSpPr>
        <p:spPr>
          <a:xfrm>
            <a:off x="915300" y="1307300"/>
            <a:ext cx="7771500" cy="4748100"/>
          </a:xfrm>
          <a:prstGeom prst="rect">
            <a:avLst/>
          </a:prstGeom>
          <a:noFill/>
          <a:ln>
            <a:noFill/>
          </a:ln>
        </p:spPr>
        <p:txBody>
          <a:bodyPr lIns="91425" tIns="45700" rIns="91425" bIns="45700" anchor="t" anchorCtr="0">
            <a:noAutofit/>
          </a:bodyPr>
          <a:lstStyle/>
          <a:p>
            <a:pPr marL="0" lvl="0" indent="0" rtl="0">
              <a:lnSpc>
                <a:spcPct val="115000"/>
              </a:lnSpc>
              <a:spcBef>
                <a:spcPts val="0"/>
              </a:spcBef>
              <a:buClr>
                <a:schemeClr val="dk1"/>
              </a:buClr>
              <a:buSzPct val="78571"/>
              <a:buFont typeface="Arial"/>
              <a:buNone/>
            </a:pPr>
            <a:r>
              <a:rPr lang="en-US" b="1">
                <a:solidFill>
                  <a:schemeClr val="dk1"/>
                </a:solidFill>
                <a:latin typeface="Calibri"/>
                <a:ea typeface="Calibri"/>
                <a:cs typeface="Calibri"/>
                <a:sym typeface="Calibri"/>
              </a:rPr>
              <a:t>A new emphasis on telehealth.</a:t>
            </a:r>
            <a:r>
              <a:rPr lang="en-US">
                <a:solidFill>
                  <a:schemeClr val="dk1"/>
                </a:solidFill>
                <a:latin typeface="Calibri"/>
                <a:ea typeface="Calibri"/>
                <a:cs typeface="Calibri"/>
                <a:sym typeface="Calibri"/>
              </a:rPr>
              <a:t> (June 2013). Retrieved from </a:t>
            </a:r>
            <a:r>
              <a:rPr lang="en-US" u="sng">
                <a:solidFill>
                  <a:schemeClr val="hlink"/>
                </a:solidFill>
                <a:latin typeface="Calibri"/>
                <a:ea typeface="Calibri"/>
                <a:cs typeface="Calibri"/>
                <a:sym typeface="Calibri"/>
                <a:hlinkClick r:id="rId3"/>
              </a:rPr>
              <a:t>https://www.apa.org/monitor/2011/06/telehealth.aspx</a:t>
            </a:r>
          </a:p>
          <a:p>
            <a:endParaRPr lang="en-US" u="sng">
              <a:solidFill>
                <a:schemeClr val="hlink"/>
              </a:solidFill>
              <a:latin typeface="Calibri"/>
              <a:ea typeface="Calibri"/>
              <a:cs typeface="Calibri"/>
              <a:sym typeface="Calibri"/>
              <a:hlinkClick r:id="rId3"/>
            </a:endParaRPr>
          </a:p>
          <a:p>
            <a:pPr marL="0" lvl="0" indent="0" rtl="0">
              <a:lnSpc>
                <a:spcPct val="115000"/>
              </a:lnSpc>
              <a:spcBef>
                <a:spcPts val="0"/>
              </a:spcBef>
              <a:buClr>
                <a:schemeClr val="dk1"/>
              </a:buClr>
              <a:buSzPct val="78571"/>
              <a:buFont typeface="Arial"/>
              <a:buNone/>
            </a:pPr>
            <a:r>
              <a:rPr lang="en-US" b="1">
                <a:solidFill>
                  <a:schemeClr val="dk1"/>
                </a:solidFill>
                <a:latin typeface="Calibri"/>
                <a:ea typeface="Calibri"/>
                <a:cs typeface="Calibri"/>
                <a:sym typeface="Calibri"/>
              </a:rPr>
              <a:t>Allscripts. </a:t>
            </a:r>
            <a:r>
              <a:rPr lang="en-US">
                <a:solidFill>
                  <a:schemeClr val="dk1"/>
                </a:solidFill>
                <a:latin typeface="Calibri"/>
                <a:ea typeface="Calibri"/>
                <a:cs typeface="Calibri"/>
                <a:sym typeface="Calibri"/>
              </a:rPr>
              <a:t>(2013). Why Allscripts? from </a:t>
            </a:r>
            <a:r>
              <a:rPr lang="en-US" u="sng">
                <a:solidFill>
                  <a:srgbClr val="1155CC"/>
                </a:solidFill>
                <a:latin typeface="Calibri"/>
                <a:ea typeface="Calibri"/>
                <a:cs typeface="Calibri"/>
                <a:sym typeface="Calibri"/>
                <a:hlinkClick r:id="rId4"/>
              </a:rPr>
              <a:t>http://www.allscripts.com/en/solutions/why-allscripts.html</a:t>
            </a:r>
          </a:p>
          <a:p>
            <a:endParaRPr lang="en-US" u="sng">
              <a:solidFill>
                <a:srgbClr val="1155CC"/>
              </a:solidFill>
              <a:latin typeface="Calibri"/>
              <a:ea typeface="Calibri"/>
              <a:cs typeface="Calibri"/>
              <a:sym typeface="Calibri"/>
              <a:hlinkClick r:id="rId4"/>
            </a:endParaRPr>
          </a:p>
          <a:p>
            <a:pPr marL="0" lvl="0" indent="0" rtl="0">
              <a:lnSpc>
                <a:spcPct val="115000"/>
              </a:lnSpc>
              <a:spcBef>
                <a:spcPts val="0"/>
              </a:spcBef>
              <a:buClr>
                <a:schemeClr val="dk1"/>
              </a:buClr>
              <a:buSzPct val="78571"/>
              <a:buFont typeface="Arial"/>
              <a:buNone/>
            </a:pPr>
            <a:r>
              <a:rPr lang="en-US" b="1">
                <a:solidFill>
                  <a:schemeClr val="dk1"/>
                </a:solidFill>
                <a:latin typeface="Calibri"/>
                <a:ea typeface="Calibri"/>
                <a:cs typeface="Calibri"/>
                <a:sym typeface="Calibri"/>
              </a:rPr>
              <a:t>AMD Global Medicine. </a:t>
            </a:r>
            <a:r>
              <a:rPr lang="en-US">
                <a:solidFill>
                  <a:schemeClr val="dk1"/>
                </a:solidFill>
                <a:latin typeface="Calibri"/>
                <a:ea typeface="Calibri"/>
                <a:cs typeface="Calibri"/>
                <a:sym typeface="Calibri"/>
              </a:rPr>
              <a:t>(2014). Reimbursement for Telemedicine. from </a:t>
            </a:r>
            <a:r>
              <a:rPr lang="en-US" u="sng">
                <a:solidFill>
                  <a:srgbClr val="1155CC"/>
                </a:solidFill>
                <a:latin typeface="Calibri"/>
                <a:ea typeface="Calibri"/>
                <a:cs typeface="Calibri"/>
                <a:sym typeface="Calibri"/>
                <a:hlinkClick r:id="rId5"/>
              </a:rPr>
              <a:t>http://www.amdtelemedicine.com/telemedicine-resources/reimbursement.html</a:t>
            </a:r>
          </a:p>
          <a:p>
            <a:endParaRPr lang="en-US" u="sng">
              <a:solidFill>
                <a:srgbClr val="1155CC"/>
              </a:solidFill>
              <a:latin typeface="Calibri"/>
              <a:ea typeface="Calibri"/>
              <a:cs typeface="Calibri"/>
              <a:sym typeface="Calibri"/>
              <a:hlinkClick r:id="rId5"/>
            </a:endParaRPr>
          </a:p>
          <a:p>
            <a:pPr marL="0" lvl="0" indent="0" rtl="0">
              <a:lnSpc>
                <a:spcPct val="115000"/>
              </a:lnSpc>
              <a:spcBef>
                <a:spcPts val="0"/>
              </a:spcBef>
              <a:buClr>
                <a:schemeClr val="dk1"/>
              </a:buClr>
              <a:buSzPct val="78571"/>
              <a:buFont typeface="Arial"/>
              <a:buNone/>
            </a:pPr>
            <a:r>
              <a:rPr lang="en-US" b="1">
                <a:solidFill>
                  <a:schemeClr val="dk1"/>
                </a:solidFill>
                <a:latin typeface="Calibri"/>
                <a:ea typeface="Calibri"/>
                <a:cs typeface="Calibri"/>
                <a:sym typeface="Calibri"/>
              </a:rPr>
              <a:t>Application for special permit/special purpose license. </a:t>
            </a:r>
            <a:r>
              <a:rPr lang="en-US">
                <a:solidFill>
                  <a:schemeClr val="dk1"/>
                </a:solidFill>
                <a:latin typeface="Calibri"/>
                <a:ea typeface="Calibri"/>
                <a:cs typeface="Calibri"/>
                <a:sym typeface="Calibri"/>
              </a:rPr>
              <a:t>Retrieved March 7, 2014, from</a:t>
            </a:r>
            <a:r>
              <a:rPr lang="en-US">
                <a:solidFill>
                  <a:schemeClr val="dk1"/>
                </a:solidFill>
                <a:latin typeface="Calibri"/>
                <a:ea typeface="Calibri"/>
                <a:cs typeface="Calibri"/>
                <a:sym typeface="Calibri"/>
                <a:hlinkClick r:id="rId6"/>
              </a:rPr>
              <a:t> </a:t>
            </a:r>
            <a:r>
              <a:rPr lang="en-US" u="sng">
                <a:solidFill>
                  <a:srgbClr val="1155CC"/>
                </a:solidFill>
                <a:latin typeface="Calibri"/>
                <a:ea typeface="Calibri"/>
                <a:cs typeface="Calibri"/>
                <a:sym typeface="Calibri"/>
                <a:hlinkClick r:id="rId6"/>
              </a:rPr>
              <a:t>http://www.ncmedboard.org/licensing/license_application/category/special_purpose_license_special_permit</a:t>
            </a:r>
          </a:p>
          <a:p>
            <a:endParaRPr lang="en-US" u="sng">
              <a:solidFill>
                <a:srgbClr val="1155CC"/>
              </a:solidFill>
              <a:latin typeface="Calibri"/>
              <a:ea typeface="Calibri"/>
              <a:cs typeface="Calibri"/>
              <a:sym typeface="Calibri"/>
              <a:hlinkClick r:id="rId6"/>
            </a:endParaRPr>
          </a:p>
          <a:p>
            <a:pPr marL="0" lvl="0" indent="0" rtl="0">
              <a:lnSpc>
                <a:spcPct val="115000"/>
              </a:lnSpc>
              <a:spcBef>
                <a:spcPts val="0"/>
              </a:spcBef>
              <a:buClr>
                <a:schemeClr val="dk1"/>
              </a:buClr>
              <a:buSzPct val="78571"/>
              <a:buFont typeface="Arial"/>
              <a:buNone/>
            </a:pPr>
            <a:r>
              <a:rPr lang="en-US" b="1">
                <a:solidFill>
                  <a:srgbClr val="222222"/>
                </a:solidFill>
                <a:latin typeface="Calibri"/>
                <a:ea typeface="Calibri"/>
                <a:cs typeface="Calibri"/>
                <a:sym typeface="Calibri"/>
              </a:rPr>
              <a:t>Bresnick, J.</a:t>
            </a:r>
            <a:r>
              <a:rPr lang="en-US">
                <a:solidFill>
                  <a:srgbClr val="222222"/>
                </a:solidFill>
                <a:latin typeface="Calibri"/>
                <a:ea typeface="Calibri"/>
                <a:cs typeface="Calibri"/>
                <a:sym typeface="Calibri"/>
              </a:rPr>
              <a:t> (May 13, 2013). MU for mHealth? Why telemedicine should get better faster. from</a:t>
            </a:r>
            <a:r>
              <a:rPr lang="en-US">
                <a:solidFill>
                  <a:srgbClr val="222222"/>
                </a:solidFill>
                <a:latin typeface="Calibri"/>
                <a:ea typeface="Calibri"/>
                <a:cs typeface="Calibri"/>
                <a:sym typeface="Calibri"/>
                <a:hlinkClick r:id="rId7"/>
              </a:rPr>
              <a:t> </a:t>
            </a:r>
            <a:r>
              <a:rPr lang="en-US" u="sng">
                <a:solidFill>
                  <a:srgbClr val="1155CC"/>
                </a:solidFill>
                <a:latin typeface="Calibri"/>
                <a:ea typeface="Calibri"/>
                <a:cs typeface="Calibri"/>
                <a:sym typeface="Calibri"/>
                <a:hlinkClick r:id="rId7"/>
              </a:rPr>
              <a:t>http://ehrintelligence.com/2013/05/13/mu-for-mhealth-why-telemedicine-should-get-better-faster/</a:t>
            </a:r>
          </a:p>
          <a:p>
            <a:endParaRPr lang="en-US" u="sng">
              <a:solidFill>
                <a:srgbClr val="1155CC"/>
              </a:solidFill>
              <a:latin typeface="Calibri"/>
              <a:ea typeface="Calibri"/>
              <a:cs typeface="Calibri"/>
              <a:sym typeface="Calibri"/>
              <a:hlinkClick r:id="rId7"/>
            </a:endParaRPr>
          </a:p>
          <a:p>
            <a:pPr marL="0" lvl="0" indent="0" rtl="0">
              <a:lnSpc>
                <a:spcPct val="115000"/>
              </a:lnSpc>
              <a:spcBef>
                <a:spcPts val="0"/>
              </a:spcBef>
              <a:buClr>
                <a:schemeClr val="dk1"/>
              </a:buClr>
              <a:buSzPct val="78571"/>
              <a:buFont typeface="Arial"/>
              <a:buNone/>
            </a:pPr>
            <a:r>
              <a:rPr lang="en-US" b="1">
                <a:solidFill>
                  <a:srgbClr val="222222"/>
                </a:solidFill>
                <a:latin typeface="Calibri"/>
                <a:ea typeface="Calibri"/>
                <a:cs typeface="Calibri"/>
                <a:sym typeface="Calibri"/>
              </a:rPr>
              <a:t>Bresnick, J. </a:t>
            </a:r>
            <a:r>
              <a:rPr lang="en-US">
                <a:solidFill>
                  <a:srgbClr val="222222"/>
                </a:solidFill>
                <a:latin typeface="Calibri"/>
                <a:ea typeface="Calibri"/>
                <a:cs typeface="Calibri"/>
                <a:sym typeface="Calibri"/>
              </a:rPr>
              <a:t>(December 31, 2013). Humana begins remote monitoring, telehealth pilot. from </a:t>
            </a:r>
            <a:r>
              <a:rPr lang="en-US" u="sng">
                <a:solidFill>
                  <a:srgbClr val="1155CC"/>
                </a:solidFill>
                <a:latin typeface="Calibri"/>
                <a:ea typeface="Calibri"/>
                <a:cs typeface="Calibri"/>
                <a:sym typeface="Calibri"/>
                <a:hlinkClick r:id="rId8"/>
              </a:rPr>
              <a:t>http://ehrintelligence.com/2013/12/31/humana-begins-remote-monitoring-telehealth-pilot/</a:t>
            </a:r>
          </a:p>
          <a:p>
            <a:endParaRPr lang="en-US" u="sng">
              <a:solidFill>
                <a:srgbClr val="1155CC"/>
              </a:solidFill>
              <a:latin typeface="Calibri"/>
              <a:ea typeface="Calibri"/>
              <a:cs typeface="Calibri"/>
              <a:sym typeface="Calibri"/>
              <a:hlinkClick r:id="rId8"/>
            </a:endParaRPr>
          </a:p>
          <a:p>
            <a:endParaRPr lang="en-US" u="sng">
              <a:solidFill>
                <a:srgbClr val="1155CC"/>
              </a:solidFill>
              <a:latin typeface="Calibri"/>
              <a:ea typeface="Calibri"/>
              <a:cs typeface="Calibri"/>
              <a:sym typeface="Calibri"/>
              <a:hlinkClick r:id="rId8"/>
            </a:endParaRPr>
          </a:p>
          <a:p>
            <a:endParaRPr lang="en-US" u="sng">
              <a:solidFill>
                <a:srgbClr val="1155CC"/>
              </a:solidFill>
              <a:latin typeface="Calibri"/>
              <a:ea typeface="Calibri"/>
              <a:cs typeface="Calibri"/>
              <a:sym typeface="Calibri"/>
              <a:hlinkClick r:id="rId8"/>
            </a:endParaRPr>
          </a:p>
          <a:p>
            <a:endParaRPr lang="en-US" u="sng">
              <a:solidFill>
                <a:srgbClr val="1155CC"/>
              </a:solidFill>
              <a:latin typeface="Calibri"/>
              <a:ea typeface="Calibri"/>
              <a:cs typeface="Calibri"/>
              <a:sym typeface="Calibri"/>
              <a:hlinkClick r:id="rId8"/>
            </a:endParaRPr>
          </a:p>
          <a:p>
            <a:endParaRPr lang="en-US" u="sng">
              <a:solidFill>
                <a:srgbClr val="1155CC"/>
              </a:solidFill>
              <a:latin typeface="Calibri"/>
              <a:ea typeface="Calibri"/>
              <a:cs typeface="Calibri"/>
              <a:sym typeface="Calibri"/>
              <a:hlinkClick r:id="rId8"/>
            </a:endParaRPr>
          </a:p>
          <a:p>
            <a:endParaRPr lang="en-US" u="sng">
              <a:solidFill>
                <a:srgbClr val="1155CC"/>
              </a:solidFill>
              <a:latin typeface="Calibri"/>
              <a:ea typeface="Calibri"/>
              <a:cs typeface="Calibri"/>
              <a:sym typeface="Calibri"/>
              <a:hlinkClick r:id="rId8"/>
            </a:endParaRPr>
          </a:p>
          <a:p>
            <a:endParaRPr lang="en-US" u="sng">
              <a:solidFill>
                <a:srgbClr val="1155CC"/>
              </a:solidFill>
              <a:latin typeface="Calibri"/>
              <a:ea typeface="Calibri"/>
              <a:cs typeface="Calibri"/>
              <a:sym typeface="Calibri"/>
              <a:hlinkClick r:id="rId8"/>
            </a:endParaRPr>
          </a:p>
          <a:p>
            <a:endParaRPr lang="en-US" u="sng">
              <a:solidFill>
                <a:srgbClr val="1155CC"/>
              </a:solidFill>
              <a:latin typeface="Calibri"/>
              <a:ea typeface="Calibri"/>
              <a:cs typeface="Calibri"/>
              <a:sym typeface="Calibri"/>
              <a:hlinkClick r:id="rId8"/>
            </a:endParaRP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title"/>
          </p:nvPr>
        </p:nvSpPr>
        <p:spPr>
          <a:xfrm>
            <a:off x="457200" y="3111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i="0" u="none" strike="noStrike" cap="none" baseline="0">
                <a:solidFill>
                  <a:schemeClr val="dk1"/>
                </a:solidFill>
                <a:latin typeface="Calibri"/>
                <a:ea typeface="Calibri"/>
                <a:cs typeface="Calibri"/>
                <a:sym typeface="Calibri"/>
              </a:rPr>
              <a:t>References</a:t>
            </a:r>
          </a:p>
        </p:txBody>
      </p:sp>
      <p:sp>
        <p:nvSpPr>
          <p:cNvPr id="492" name="Shape 492"/>
          <p:cNvSpPr txBox="1">
            <a:spLocks noGrp="1"/>
          </p:cNvSpPr>
          <p:nvPr>
            <p:ph type="body" idx="1"/>
          </p:nvPr>
        </p:nvSpPr>
        <p:spPr>
          <a:xfrm>
            <a:off x="915300" y="1307300"/>
            <a:ext cx="7771500" cy="4748100"/>
          </a:xfrm>
          <a:prstGeom prst="rect">
            <a:avLst/>
          </a:prstGeom>
          <a:noFill/>
          <a:ln>
            <a:noFill/>
          </a:ln>
        </p:spPr>
        <p:txBody>
          <a:bodyPr lIns="91425" tIns="45700" rIns="91425" bIns="45700" anchor="t" anchorCtr="0">
            <a:noAutofit/>
          </a:bodyPr>
          <a:lstStyle/>
          <a:p>
            <a:pPr marL="0" lvl="0" indent="0" rtl="0">
              <a:lnSpc>
                <a:spcPct val="115000"/>
              </a:lnSpc>
              <a:spcBef>
                <a:spcPts val="0"/>
              </a:spcBef>
              <a:buClr>
                <a:schemeClr val="dk1"/>
              </a:buClr>
              <a:buSzPct val="78571"/>
              <a:buFont typeface="Arial"/>
              <a:buNone/>
            </a:pPr>
            <a:r>
              <a:rPr lang="en-US" b="1">
                <a:solidFill>
                  <a:srgbClr val="222222"/>
                </a:solidFill>
                <a:latin typeface="Calibri"/>
                <a:ea typeface="Calibri"/>
                <a:cs typeface="Calibri"/>
                <a:sym typeface="Calibri"/>
              </a:rPr>
              <a:t>Bresnick, J. </a:t>
            </a:r>
            <a:r>
              <a:rPr lang="en-US">
                <a:solidFill>
                  <a:srgbClr val="222222"/>
                </a:solidFill>
                <a:latin typeface="Calibri"/>
                <a:ea typeface="Calibri"/>
                <a:cs typeface="Calibri"/>
                <a:sym typeface="Calibri"/>
              </a:rPr>
              <a:t>(February 4, 2014). Ohio passes Medicaid telehealth coverage law. from </a:t>
            </a:r>
            <a:r>
              <a:rPr lang="en-US" u="sng">
                <a:solidFill>
                  <a:srgbClr val="1155CC"/>
                </a:solidFill>
                <a:latin typeface="Calibri"/>
                <a:ea typeface="Calibri"/>
                <a:cs typeface="Calibri"/>
                <a:sym typeface="Calibri"/>
              </a:rPr>
              <a:t>http://ehrintelligence.com/2014/02/04/ohio-passes-medicaid-telehealth-coverage-law/</a:t>
            </a:r>
          </a:p>
          <a:p>
            <a:endParaRPr lang="en-US" u="sng">
              <a:solidFill>
                <a:srgbClr val="1155CC"/>
              </a:solidFill>
              <a:latin typeface="Calibri"/>
              <a:ea typeface="Calibri"/>
              <a:cs typeface="Calibri"/>
              <a:sym typeface="Calibri"/>
            </a:endParaRPr>
          </a:p>
          <a:p>
            <a:pPr marL="0" lvl="0" indent="0" rtl="0">
              <a:lnSpc>
                <a:spcPct val="115000"/>
              </a:lnSpc>
              <a:spcBef>
                <a:spcPts val="0"/>
              </a:spcBef>
              <a:buClr>
                <a:schemeClr val="dk1"/>
              </a:buClr>
              <a:buSzPct val="78571"/>
              <a:buFont typeface="Arial"/>
              <a:buNone/>
            </a:pPr>
            <a:r>
              <a:rPr lang="en-US" b="1">
                <a:solidFill>
                  <a:srgbClr val="222222"/>
                </a:solidFill>
                <a:latin typeface="Calibri"/>
                <a:ea typeface="Calibri"/>
                <a:cs typeface="Calibri"/>
                <a:sym typeface="Calibri"/>
              </a:rPr>
              <a:t>Brino, A. </a:t>
            </a:r>
            <a:r>
              <a:rPr lang="en-US">
                <a:solidFill>
                  <a:srgbClr val="222222"/>
                </a:solidFill>
                <a:latin typeface="Calibri"/>
                <a:ea typeface="Calibri"/>
                <a:cs typeface="Calibri"/>
                <a:sym typeface="Calibri"/>
              </a:rPr>
              <a:t>(December 06, 2013). 2014 Physician Fee Schedule gives boost to telehealth. from </a:t>
            </a:r>
            <a:r>
              <a:rPr lang="en-US" u="sng">
                <a:solidFill>
                  <a:srgbClr val="1155CC"/>
                </a:solidFill>
                <a:latin typeface="Calibri"/>
                <a:ea typeface="Calibri"/>
                <a:cs typeface="Calibri"/>
                <a:sym typeface="Calibri"/>
                <a:hlinkClick r:id="rId3"/>
              </a:rPr>
              <a:t>http://www.medicalpracticeinsider.com/news/2014-physician-fee-schedule-gives-boost-telehealth</a:t>
            </a:r>
          </a:p>
          <a:p>
            <a:endParaRPr lang="en-US" u="sng">
              <a:solidFill>
                <a:srgbClr val="1155CC"/>
              </a:solidFill>
              <a:latin typeface="Calibri"/>
              <a:ea typeface="Calibri"/>
              <a:cs typeface="Calibri"/>
              <a:sym typeface="Calibri"/>
              <a:hlinkClick r:id="rId3"/>
            </a:endParaRPr>
          </a:p>
          <a:p>
            <a:pPr marL="0" lvl="0" indent="0" rtl="0">
              <a:lnSpc>
                <a:spcPct val="115000"/>
              </a:lnSpc>
              <a:spcBef>
                <a:spcPts val="0"/>
              </a:spcBef>
              <a:buClr>
                <a:schemeClr val="dk1"/>
              </a:buClr>
              <a:buSzPct val="78571"/>
              <a:buFont typeface="Arial"/>
              <a:buNone/>
            </a:pPr>
            <a:r>
              <a:rPr lang="en-US" b="1">
                <a:solidFill>
                  <a:srgbClr val="222222"/>
                </a:solidFill>
                <a:latin typeface="Calibri"/>
                <a:ea typeface="Calibri"/>
                <a:cs typeface="Calibri"/>
                <a:sym typeface="Calibri"/>
              </a:rPr>
              <a:t>Bueno De Souza, A. </a:t>
            </a:r>
            <a:r>
              <a:rPr lang="en-US">
                <a:solidFill>
                  <a:srgbClr val="222222"/>
                </a:solidFill>
                <a:latin typeface="Calibri"/>
                <a:ea typeface="Calibri"/>
                <a:cs typeface="Calibri"/>
                <a:sym typeface="Calibri"/>
              </a:rPr>
              <a:t>(2013).</a:t>
            </a:r>
            <a:r>
              <a:rPr lang="en-US" b="1">
                <a:solidFill>
                  <a:srgbClr val="222222"/>
                </a:solidFill>
                <a:latin typeface="Calibri"/>
                <a:ea typeface="Calibri"/>
                <a:cs typeface="Calibri"/>
                <a:sym typeface="Calibri"/>
              </a:rPr>
              <a:t> </a:t>
            </a:r>
            <a:r>
              <a:rPr lang="en-US">
                <a:solidFill>
                  <a:srgbClr val="222222"/>
                </a:solidFill>
                <a:latin typeface="Calibri"/>
                <a:ea typeface="Calibri"/>
                <a:cs typeface="Calibri"/>
                <a:sym typeface="Calibri"/>
              </a:rPr>
              <a:t>Cisco Provides Telemedicine Technology for Albert Einstein Israelita Hospital in Brazil [Press release]. Retrieved from</a:t>
            </a:r>
            <a:r>
              <a:rPr lang="en-US">
                <a:solidFill>
                  <a:srgbClr val="222222"/>
                </a:solidFill>
                <a:latin typeface="Calibri"/>
                <a:ea typeface="Calibri"/>
                <a:cs typeface="Calibri"/>
                <a:sym typeface="Calibri"/>
                <a:hlinkClick r:id="rId4"/>
              </a:rPr>
              <a:t> </a:t>
            </a:r>
            <a:r>
              <a:rPr lang="en-US" u="sng">
                <a:solidFill>
                  <a:srgbClr val="1155CC"/>
                </a:solidFill>
                <a:latin typeface="Calibri"/>
                <a:ea typeface="Calibri"/>
                <a:cs typeface="Calibri"/>
                <a:sym typeface="Calibri"/>
                <a:hlinkClick r:id="rId4"/>
              </a:rPr>
              <a:t>http://newsroom.cisco.com/release/1128798</a:t>
            </a:r>
          </a:p>
          <a:p>
            <a:endParaRPr lang="en-US" u="sng">
              <a:solidFill>
                <a:srgbClr val="1155CC"/>
              </a:solidFill>
              <a:latin typeface="Calibri"/>
              <a:ea typeface="Calibri"/>
              <a:cs typeface="Calibri"/>
              <a:sym typeface="Calibri"/>
              <a:hlinkClick r:id="rId4"/>
            </a:endParaRPr>
          </a:p>
          <a:p>
            <a:pPr marL="0" lvl="0" indent="0" rtl="0">
              <a:lnSpc>
                <a:spcPct val="115000"/>
              </a:lnSpc>
              <a:spcBef>
                <a:spcPts val="0"/>
              </a:spcBef>
              <a:buClr>
                <a:schemeClr val="dk1"/>
              </a:buClr>
              <a:buSzPct val="78571"/>
              <a:buFont typeface="Arial"/>
              <a:buNone/>
            </a:pPr>
            <a:r>
              <a:rPr lang="en-US" b="1">
                <a:solidFill>
                  <a:schemeClr val="dk1"/>
                </a:solidFill>
                <a:latin typeface="Calibri"/>
                <a:ea typeface="Calibri"/>
                <a:cs typeface="Calibri"/>
                <a:sym typeface="Calibri"/>
              </a:rPr>
              <a:t>Cisco HealthPresence 2.5 Q&amp;A. </a:t>
            </a:r>
            <a:r>
              <a:rPr lang="en-US">
                <a:solidFill>
                  <a:schemeClr val="dk1"/>
                </a:solidFill>
                <a:latin typeface="Calibri"/>
                <a:ea typeface="Calibri"/>
                <a:cs typeface="Calibri"/>
                <a:sym typeface="Calibri"/>
              </a:rPr>
              <a:t>(November 12, 2012).   Retrieved C67-721625-00, from </a:t>
            </a:r>
            <a:r>
              <a:rPr lang="en-US" u="sng">
                <a:solidFill>
                  <a:srgbClr val="1155CC"/>
                </a:solidFill>
                <a:latin typeface="Calibri"/>
                <a:ea typeface="Calibri"/>
                <a:cs typeface="Calibri"/>
                <a:sym typeface="Calibri"/>
                <a:hlinkClick r:id="rId5"/>
              </a:rPr>
              <a:t>http://www.cisco.com/web/strategy/docs/healthcare/C67-721625-00_healthpresence_2.5_q_a.pdf</a:t>
            </a:r>
          </a:p>
          <a:p>
            <a:endParaRPr lang="en-US" u="sng">
              <a:solidFill>
                <a:srgbClr val="1155CC"/>
              </a:solidFill>
              <a:latin typeface="Calibri"/>
              <a:ea typeface="Calibri"/>
              <a:cs typeface="Calibri"/>
              <a:sym typeface="Calibri"/>
              <a:hlinkClick r:id="rId5"/>
            </a:endParaRPr>
          </a:p>
          <a:p>
            <a:pPr marL="0" lvl="0" indent="0" rtl="0">
              <a:lnSpc>
                <a:spcPct val="115000"/>
              </a:lnSpc>
              <a:spcBef>
                <a:spcPts val="0"/>
              </a:spcBef>
              <a:buClr>
                <a:schemeClr val="dk1"/>
              </a:buClr>
              <a:buSzPct val="78571"/>
              <a:buFont typeface="Arial"/>
              <a:buNone/>
            </a:pPr>
            <a:r>
              <a:rPr lang="en-US" b="1">
                <a:solidFill>
                  <a:schemeClr val="dk1"/>
                </a:solidFill>
                <a:latin typeface="Calibri"/>
                <a:ea typeface="Calibri"/>
                <a:cs typeface="Calibri"/>
                <a:sym typeface="Calibri"/>
              </a:rPr>
              <a:t>Cisco HealthPresence 2.5 Solution Design Guide.</a:t>
            </a:r>
            <a:r>
              <a:rPr lang="en-US">
                <a:solidFill>
                  <a:schemeClr val="dk1"/>
                </a:solidFill>
                <a:latin typeface="Calibri"/>
                <a:ea typeface="Calibri"/>
                <a:cs typeface="Calibri"/>
                <a:sym typeface="Calibri"/>
              </a:rPr>
              <a:t> (November 12, 2012).   Retrieved OL-27290-01, from</a:t>
            </a:r>
            <a:r>
              <a:rPr lang="en-US">
                <a:solidFill>
                  <a:schemeClr val="dk1"/>
                </a:solidFill>
                <a:latin typeface="Calibri"/>
                <a:ea typeface="Calibri"/>
                <a:cs typeface="Calibri"/>
                <a:sym typeface="Calibri"/>
                <a:hlinkClick r:id="rId6"/>
              </a:rPr>
              <a:t> </a:t>
            </a:r>
            <a:r>
              <a:rPr lang="en-US" u="sng">
                <a:solidFill>
                  <a:srgbClr val="1155CC"/>
                </a:solidFill>
                <a:latin typeface="Calibri"/>
                <a:ea typeface="Calibri"/>
                <a:cs typeface="Calibri"/>
                <a:sym typeface="Calibri"/>
                <a:hlinkClick r:id="rId6"/>
              </a:rPr>
              <a:t>http://www.cisco.com/c/dam/en/us/td/docs/solutions/Verticals/Healthcare/HealthPresence/Version_2_5/V2_5_Solution_Design/CHP2_5_Solution_Design_Guide.pdf</a:t>
            </a:r>
          </a:p>
          <a:p>
            <a:endParaRPr lang="en-US" u="sng">
              <a:solidFill>
                <a:srgbClr val="1155CC"/>
              </a:solidFill>
              <a:latin typeface="Calibri"/>
              <a:ea typeface="Calibri"/>
              <a:cs typeface="Calibri"/>
              <a:sym typeface="Calibri"/>
              <a:hlinkClick r:id="rId6"/>
            </a:endParaRPr>
          </a:p>
          <a:p>
            <a:endParaRPr lang="en-US" u="sng">
              <a:solidFill>
                <a:srgbClr val="1155CC"/>
              </a:solidFill>
              <a:latin typeface="Calibri"/>
              <a:ea typeface="Calibri"/>
              <a:cs typeface="Calibri"/>
              <a:sym typeface="Calibri"/>
              <a:hlinkClick r:id="rId6"/>
            </a:endParaRPr>
          </a:p>
          <a:p>
            <a:endParaRPr lang="en-US" u="sng">
              <a:solidFill>
                <a:srgbClr val="1155CC"/>
              </a:solidFill>
              <a:latin typeface="Calibri"/>
              <a:ea typeface="Calibri"/>
              <a:cs typeface="Calibri"/>
              <a:sym typeface="Calibri"/>
              <a:hlinkClick r:id="rId6"/>
            </a:endParaRPr>
          </a:p>
          <a:p>
            <a:endParaRPr lang="en-US" u="sng">
              <a:solidFill>
                <a:srgbClr val="1155CC"/>
              </a:solidFill>
              <a:latin typeface="Calibri"/>
              <a:ea typeface="Calibri"/>
              <a:cs typeface="Calibri"/>
              <a:sym typeface="Calibri"/>
              <a:hlinkClick r:id="rId6"/>
            </a:endParaRPr>
          </a:p>
          <a:p>
            <a:endParaRPr lang="en-US" u="sng">
              <a:solidFill>
                <a:srgbClr val="1155CC"/>
              </a:solidFill>
              <a:latin typeface="Calibri"/>
              <a:ea typeface="Calibri"/>
              <a:cs typeface="Calibri"/>
              <a:sym typeface="Calibri"/>
              <a:hlinkClick r:id="rId6"/>
            </a:endParaRPr>
          </a:p>
          <a:p>
            <a:endParaRPr lang="en-US" u="sng">
              <a:solidFill>
                <a:srgbClr val="1155CC"/>
              </a:solidFill>
              <a:latin typeface="Calibri"/>
              <a:ea typeface="Calibri"/>
              <a:cs typeface="Calibri"/>
              <a:sym typeface="Calibri"/>
              <a:hlinkClick r:id="rId6"/>
            </a:endParaRPr>
          </a:p>
          <a:p>
            <a:endParaRPr lang="en-US" u="sng">
              <a:solidFill>
                <a:srgbClr val="1155CC"/>
              </a:solidFill>
              <a:latin typeface="Calibri"/>
              <a:ea typeface="Calibri"/>
              <a:cs typeface="Calibri"/>
              <a:sym typeface="Calibri"/>
              <a:hlinkClick r:id="rId6"/>
            </a:endParaRPr>
          </a:p>
          <a:p>
            <a:endParaRPr lang="en-US" u="sng">
              <a:solidFill>
                <a:srgbClr val="1155CC"/>
              </a:solidFill>
              <a:latin typeface="Calibri"/>
              <a:ea typeface="Calibri"/>
              <a:cs typeface="Calibri"/>
              <a:sym typeface="Calibri"/>
              <a:hlinkClick r:id="rId6"/>
            </a:endParaRPr>
          </a:p>
          <a:p>
            <a:endParaRPr lang="en-US" u="sng">
              <a:solidFill>
                <a:srgbClr val="1155CC"/>
              </a:solidFill>
              <a:latin typeface="Calibri"/>
              <a:ea typeface="Calibri"/>
              <a:cs typeface="Calibri"/>
              <a:sym typeface="Calibri"/>
              <a:hlinkClick r:id="rId6"/>
            </a:endParaRP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title"/>
          </p:nvPr>
        </p:nvSpPr>
        <p:spPr>
          <a:xfrm>
            <a:off x="457200" y="3111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i="0" u="none" strike="noStrike" cap="none" baseline="0">
                <a:solidFill>
                  <a:schemeClr val="dk1"/>
                </a:solidFill>
                <a:latin typeface="Calibri"/>
                <a:ea typeface="Calibri"/>
                <a:cs typeface="Calibri"/>
                <a:sym typeface="Calibri"/>
              </a:rPr>
              <a:t>References</a:t>
            </a:r>
          </a:p>
        </p:txBody>
      </p:sp>
      <p:sp>
        <p:nvSpPr>
          <p:cNvPr id="499" name="Shape 499"/>
          <p:cNvSpPr txBox="1">
            <a:spLocks noGrp="1"/>
          </p:cNvSpPr>
          <p:nvPr>
            <p:ph type="body" idx="1"/>
          </p:nvPr>
        </p:nvSpPr>
        <p:spPr>
          <a:xfrm>
            <a:off x="915300" y="1307300"/>
            <a:ext cx="7771500" cy="4748100"/>
          </a:xfrm>
          <a:prstGeom prst="rect">
            <a:avLst/>
          </a:prstGeom>
          <a:noFill/>
          <a:ln>
            <a:noFill/>
          </a:ln>
        </p:spPr>
        <p:txBody>
          <a:bodyPr lIns="91425" tIns="45700" rIns="91425" bIns="45700" anchor="t" anchorCtr="0">
            <a:noAutofit/>
          </a:bodyPr>
          <a:lstStyle/>
          <a:p>
            <a:pPr marL="0" lvl="0" indent="0" rtl="0">
              <a:lnSpc>
                <a:spcPct val="115000"/>
              </a:lnSpc>
              <a:spcBef>
                <a:spcPts val="0"/>
              </a:spcBef>
              <a:buClr>
                <a:schemeClr val="dk1"/>
              </a:buClr>
              <a:buSzPct val="78571"/>
              <a:buFont typeface="Arial"/>
              <a:buNone/>
            </a:pPr>
            <a:r>
              <a:rPr lang="en-US" b="1">
                <a:solidFill>
                  <a:schemeClr val="dk1"/>
                </a:solidFill>
                <a:latin typeface="Calibri"/>
                <a:ea typeface="Calibri"/>
                <a:cs typeface="Calibri"/>
                <a:sym typeface="Calibri"/>
              </a:rPr>
              <a:t>CSCOPR.</a:t>
            </a:r>
            <a:r>
              <a:rPr lang="en-US">
                <a:solidFill>
                  <a:schemeClr val="dk1"/>
                </a:solidFill>
                <a:latin typeface="Calibri"/>
                <a:ea typeface="Calibri"/>
                <a:cs typeface="Calibri"/>
                <a:sym typeface="Calibri"/>
              </a:rPr>
              <a:t> (2013, January 17). </a:t>
            </a:r>
            <a:r>
              <a:rPr lang="en-US" i="1">
                <a:solidFill>
                  <a:schemeClr val="dk1"/>
                </a:solidFill>
                <a:latin typeface="Calibri"/>
                <a:ea typeface="Calibri"/>
                <a:cs typeface="Calibri"/>
                <a:sym typeface="Calibri"/>
              </a:rPr>
              <a:t>Health care roundtable </a:t>
            </a:r>
            <a:r>
              <a:rPr lang="en-US">
                <a:solidFill>
                  <a:schemeClr val="dk1"/>
                </a:solidFill>
                <a:latin typeface="Calibri"/>
                <a:ea typeface="Calibri"/>
                <a:cs typeface="Calibri"/>
                <a:sym typeface="Calibri"/>
              </a:rPr>
              <a:t>[Video file]. Retrieved from </a:t>
            </a:r>
            <a:r>
              <a:rPr lang="en-US" u="sng">
                <a:solidFill>
                  <a:srgbClr val="0000FF"/>
                </a:solidFill>
                <a:latin typeface="Calibri"/>
                <a:ea typeface="Calibri"/>
                <a:cs typeface="Calibri"/>
                <a:sym typeface="Calibri"/>
                <a:hlinkClick r:id="rId3"/>
              </a:rPr>
              <a:t>https://www.youtube.com/watch?v=otGdoJ9dVJc</a:t>
            </a:r>
          </a:p>
          <a:p>
            <a:endParaRPr lang="en-US" u="sng">
              <a:solidFill>
                <a:srgbClr val="0000FF"/>
              </a:solidFill>
              <a:latin typeface="Calibri"/>
              <a:ea typeface="Calibri"/>
              <a:cs typeface="Calibri"/>
              <a:sym typeface="Calibri"/>
              <a:hlinkClick r:id="rId3"/>
            </a:endParaRPr>
          </a:p>
          <a:p>
            <a:pPr marL="0" lvl="0" indent="0" rtl="0">
              <a:lnSpc>
                <a:spcPct val="115000"/>
              </a:lnSpc>
              <a:spcBef>
                <a:spcPts val="0"/>
              </a:spcBef>
              <a:buClr>
                <a:schemeClr val="dk1"/>
              </a:buClr>
              <a:buSzPct val="78571"/>
              <a:buFont typeface="Arial"/>
              <a:buNone/>
            </a:pPr>
            <a:r>
              <a:rPr lang="en-US" b="1">
                <a:solidFill>
                  <a:schemeClr val="dk1"/>
                </a:solidFill>
                <a:latin typeface="Calibri"/>
                <a:ea typeface="Calibri"/>
                <a:cs typeface="Calibri"/>
                <a:sym typeface="Calibri"/>
              </a:rPr>
              <a:t>Demaerschalk, B. M., Vargas, J. E., Channer, D. D., Noble, B. N., Kiernan, T. E. J., Gleason, E. A., ... &amp; Bobrow, B. J. </a:t>
            </a:r>
            <a:r>
              <a:rPr lang="en-US">
                <a:solidFill>
                  <a:schemeClr val="dk1"/>
                </a:solidFill>
                <a:latin typeface="Calibri"/>
                <a:ea typeface="Calibri"/>
                <a:cs typeface="Calibri"/>
                <a:sym typeface="Calibri"/>
              </a:rPr>
              <a:t>(2012). Smartphone teleradiology application is successfully incorporated into a telestroke network environment. Stroke, 43(11), 3098-3101.</a:t>
            </a:r>
          </a:p>
          <a:p>
            <a:endParaRPr lang="en-US">
              <a:solidFill>
                <a:schemeClr val="dk1"/>
              </a:solidFill>
              <a:latin typeface="Calibri"/>
              <a:ea typeface="Calibri"/>
              <a:cs typeface="Calibri"/>
              <a:sym typeface="Calibri"/>
            </a:endParaRPr>
          </a:p>
          <a:p>
            <a:pPr marL="0" lvl="0" indent="0" rtl="0">
              <a:lnSpc>
                <a:spcPct val="115000"/>
              </a:lnSpc>
              <a:spcBef>
                <a:spcPts val="0"/>
              </a:spcBef>
              <a:buClr>
                <a:schemeClr val="dk1"/>
              </a:buClr>
              <a:buSzPct val="78571"/>
              <a:buFont typeface="Arial"/>
              <a:buNone/>
            </a:pPr>
            <a:r>
              <a:rPr lang="en-US" b="1">
                <a:solidFill>
                  <a:schemeClr val="dk1"/>
                </a:solidFill>
                <a:latin typeface="Calibri"/>
                <a:ea typeface="Calibri"/>
                <a:cs typeface="Calibri"/>
                <a:sym typeface="Calibri"/>
              </a:rPr>
              <a:t>EHR interoperability issues plague some telemedicine providers</a:t>
            </a:r>
            <a:r>
              <a:rPr lang="en-US">
                <a:solidFill>
                  <a:schemeClr val="dk1"/>
                </a:solidFill>
                <a:latin typeface="Calibri"/>
                <a:ea typeface="Calibri"/>
                <a:cs typeface="Calibri"/>
                <a:sym typeface="Calibri"/>
              </a:rPr>
              <a:t> (05, 2013). Retrieved from </a:t>
            </a:r>
            <a:r>
              <a:rPr lang="en-US" u="sng">
                <a:solidFill>
                  <a:schemeClr val="hlink"/>
                </a:solidFill>
                <a:latin typeface="Calibri"/>
                <a:ea typeface="Calibri"/>
                <a:cs typeface="Calibri"/>
                <a:sym typeface="Calibri"/>
                <a:hlinkClick r:id="rId4"/>
              </a:rPr>
              <a:t>http://searchhealthit.techtarget.com/news/2240185137/EHR-interoperability-issues-plague-some-telemedicine-providers</a:t>
            </a:r>
          </a:p>
          <a:p>
            <a:endParaRPr lang="en-US" u="sng">
              <a:solidFill>
                <a:schemeClr val="hlink"/>
              </a:solidFill>
              <a:latin typeface="Calibri"/>
              <a:ea typeface="Calibri"/>
              <a:cs typeface="Calibri"/>
              <a:sym typeface="Calibri"/>
              <a:hlinkClick r:id="rId4"/>
            </a:endParaRPr>
          </a:p>
          <a:p>
            <a:pPr marL="0" lvl="0" indent="0" rtl="0">
              <a:lnSpc>
                <a:spcPct val="115000"/>
              </a:lnSpc>
              <a:spcBef>
                <a:spcPts val="0"/>
              </a:spcBef>
              <a:buClr>
                <a:schemeClr val="dk1"/>
              </a:buClr>
              <a:buSzPct val="78571"/>
              <a:buFont typeface="Arial"/>
              <a:buNone/>
            </a:pPr>
            <a:r>
              <a:rPr lang="en-US" b="1">
                <a:solidFill>
                  <a:schemeClr val="dk1"/>
                </a:solidFill>
                <a:latin typeface="Calibri"/>
                <a:ea typeface="Calibri"/>
                <a:cs typeface="Calibri"/>
                <a:sym typeface="Calibri"/>
              </a:rPr>
              <a:t>EHR Incentives and Certifications. </a:t>
            </a:r>
            <a:r>
              <a:rPr lang="en-US">
                <a:solidFill>
                  <a:schemeClr val="dk1"/>
                </a:solidFill>
                <a:latin typeface="Calibri"/>
                <a:ea typeface="Calibri"/>
                <a:cs typeface="Calibri"/>
                <a:sym typeface="Calibri"/>
              </a:rPr>
              <a:t>(n.d.).   Retrieved March 17, 2014, from </a:t>
            </a:r>
            <a:r>
              <a:rPr lang="en-US" u="sng">
                <a:solidFill>
                  <a:srgbClr val="1155CC"/>
                </a:solidFill>
                <a:latin typeface="Calibri"/>
                <a:ea typeface="Calibri"/>
                <a:cs typeface="Calibri"/>
                <a:sym typeface="Calibri"/>
                <a:hlinkClick r:id="rId5"/>
              </a:rPr>
              <a:t>http://www.healthit.gov/providers-professionals/meaningful-use-definition-objectives</a:t>
            </a:r>
          </a:p>
          <a:p>
            <a:endParaRPr lang="en-US" u="sng">
              <a:solidFill>
                <a:srgbClr val="1155CC"/>
              </a:solidFill>
              <a:latin typeface="Calibri"/>
              <a:ea typeface="Calibri"/>
              <a:cs typeface="Calibri"/>
              <a:sym typeface="Calibri"/>
              <a:hlinkClick r:id="rId5"/>
            </a:endParaRPr>
          </a:p>
          <a:p>
            <a:pPr marL="0" lvl="0" indent="0" rtl="0">
              <a:lnSpc>
                <a:spcPct val="115000"/>
              </a:lnSpc>
              <a:spcBef>
                <a:spcPts val="0"/>
              </a:spcBef>
              <a:buClr>
                <a:schemeClr val="dk1"/>
              </a:buClr>
              <a:buSzPct val="78571"/>
              <a:buFont typeface="Arial"/>
              <a:buNone/>
            </a:pPr>
            <a:r>
              <a:rPr lang="en-US" b="1">
                <a:solidFill>
                  <a:srgbClr val="222222"/>
                </a:solidFill>
                <a:latin typeface="Calibri"/>
                <a:ea typeface="Calibri"/>
                <a:cs typeface="Calibri"/>
                <a:sym typeface="Calibri"/>
              </a:rPr>
              <a:t>Epic Systems Corporation.</a:t>
            </a:r>
            <a:r>
              <a:rPr lang="en-US">
                <a:solidFill>
                  <a:srgbClr val="222222"/>
                </a:solidFill>
                <a:latin typeface="Calibri"/>
                <a:ea typeface="Calibri"/>
                <a:cs typeface="Calibri"/>
                <a:sym typeface="Calibri"/>
              </a:rPr>
              <a:t> (2014). EPIC: About Us. from </a:t>
            </a:r>
            <a:r>
              <a:rPr lang="en-US" u="sng">
                <a:solidFill>
                  <a:srgbClr val="1155CC"/>
                </a:solidFill>
                <a:latin typeface="Calibri"/>
                <a:ea typeface="Calibri"/>
                <a:cs typeface="Calibri"/>
                <a:sym typeface="Calibri"/>
                <a:hlinkClick r:id="rId6"/>
              </a:rPr>
              <a:t>http://www.epic.com/about-index.php</a:t>
            </a:r>
          </a:p>
          <a:p>
            <a:endParaRPr lang="en-US" u="sng">
              <a:solidFill>
                <a:srgbClr val="1155CC"/>
              </a:solidFill>
              <a:latin typeface="Calibri"/>
              <a:ea typeface="Calibri"/>
              <a:cs typeface="Calibri"/>
              <a:sym typeface="Calibri"/>
              <a:hlinkClick r:id="rId6"/>
            </a:endParaRPr>
          </a:p>
          <a:p>
            <a:pPr marL="0" lvl="0" indent="0" rtl="0">
              <a:lnSpc>
                <a:spcPct val="115000"/>
              </a:lnSpc>
              <a:spcBef>
                <a:spcPts val="0"/>
              </a:spcBef>
              <a:buClr>
                <a:schemeClr val="dk1"/>
              </a:buClr>
              <a:buSzPct val="78571"/>
              <a:buFont typeface="Arial"/>
              <a:buNone/>
            </a:pPr>
            <a:r>
              <a:rPr lang="en-US" b="1">
                <a:solidFill>
                  <a:srgbClr val="222222"/>
                </a:solidFill>
                <a:latin typeface="Calibri"/>
                <a:ea typeface="Calibri"/>
                <a:cs typeface="Calibri"/>
                <a:sym typeface="Calibri"/>
              </a:rPr>
              <a:t>Hospital EMR and EHR. </a:t>
            </a:r>
            <a:r>
              <a:rPr lang="en-US">
                <a:solidFill>
                  <a:srgbClr val="222222"/>
                </a:solidFill>
                <a:latin typeface="Calibri"/>
                <a:ea typeface="Calibri"/>
                <a:cs typeface="Calibri"/>
                <a:sym typeface="Calibri"/>
              </a:rPr>
              <a:t>(2005-2014). Stanford Uses Epic Feature To Conduct Web Visits. from </a:t>
            </a:r>
            <a:r>
              <a:rPr lang="en-US" u="sng">
                <a:solidFill>
                  <a:srgbClr val="1155CC"/>
                </a:solidFill>
                <a:latin typeface="Calibri"/>
                <a:ea typeface="Calibri"/>
                <a:cs typeface="Calibri"/>
                <a:sym typeface="Calibri"/>
                <a:hlinkClick r:id="rId7"/>
              </a:rPr>
              <a:t>http://www.hospitalemrandehr.com/tag/epic-telemedicine/</a:t>
            </a:r>
          </a:p>
          <a:p>
            <a:endParaRPr lang="en-US" u="sng">
              <a:solidFill>
                <a:srgbClr val="1155CC"/>
              </a:solidFill>
              <a:latin typeface="Calibri"/>
              <a:ea typeface="Calibri"/>
              <a:cs typeface="Calibri"/>
              <a:sym typeface="Calibri"/>
              <a:hlinkClick r:id="rId7"/>
            </a:endParaRPr>
          </a:p>
          <a:p>
            <a:endParaRPr lang="en-US" u="sng">
              <a:solidFill>
                <a:srgbClr val="1155CC"/>
              </a:solidFill>
              <a:latin typeface="Calibri"/>
              <a:ea typeface="Calibri"/>
              <a:cs typeface="Calibri"/>
              <a:sym typeface="Calibri"/>
              <a:hlinkClick r:id="rId7"/>
            </a:endParaRPr>
          </a:p>
          <a:p>
            <a:endParaRPr lang="en-US" u="sng">
              <a:solidFill>
                <a:srgbClr val="1155CC"/>
              </a:solidFill>
              <a:latin typeface="Calibri"/>
              <a:ea typeface="Calibri"/>
              <a:cs typeface="Calibri"/>
              <a:sym typeface="Calibri"/>
              <a:hlinkClick r:id="rId7"/>
            </a:endParaRPr>
          </a:p>
          <a:p>
            <a:endParaRPr lang="en-US" u="sng">
              <a:solidFill>
                <a:srgbClr val="1155CC"/>
              </a:solidFill>
              <a:latin typeface="Calibri"/>
              <a:ea typeface="Calibri"/>
              <a:cs typeface="Calibri"/>
              <a:sym typeface="Calibri"/>
              <a:hlinkClick r:id="rId7"/>
            </a:endParaRPr>
          </a:p>
          <a:p>
            <a:endParaRPr lang="en-US" u="sng">
              <a:solidFill>
                <a:srgbClr val="1155CC"/>
              </a:solidFill>
              <a:latin typeface="Calibri"/>
              <a:ea typeface="Calibri"/>
              <a:cs typeface="Calibri"/>
              <a:sym typeface="Calibri"/>
              <a:hlinkClick r:id="rId7"/>
            </a:endParaRPr>
          </a:p>
          <a:p>
            <a:endParaRPr lang="en-US" u="sng">
              <a:solidFill>
                <a:srgbClr val="1155CC"/>
              </a:solidFill>
              <a:latin typeface="Calibri"/>
              <a:ea typeface="Calibri"/>
              <a:cs typeface="Calibri"/>
              <a:sym typeface="Calibri"/>
              <a:hlinkClick r:id="rId7"/>
            </a:endParaRP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title"/>
          </p:nvPr>
        </p:nvSpPr>
        <p:spPr>
          <a:xfrm>
            <a:off x="457200" y="3111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i="0" u="none" strike="noStrike" cap="none" baseline="0">
                <a:solidFill>
                  <a:schemeClr val="dk1"/>
                </a:solidFill>
                <a:latin typeface="Calibri"/>
                <a:ea typeface="Calibri"/>
                <a:cs typeface="Calibri"/>
                <a:sym typeface="Calibri"/>
              </a:rPr>
              <a:t>References</a:t>
            </a:r>
          </a:p>
        </p:txBody>
      </p:sp>
      <p:sp>
        <p:nvSpPr>
          <p:cNvPr id="506" name="Shape 506"/>
          <p:cNvSpPr txBox="1">
            <a:spLocks noGrp="1"/>
          </p:cNvSpPr>
          <p:nvPr>
            <p:ph type="body" idx="1"/>
          </p:nvPr>
        </p:nvSpPr>
        <p:spPr>
          <a:xfrm>
            <a:off x="915300" y="1307300"/>
            <a:ext cx="7771500" cy="4748100"/>
          </a:xfrm>
          <a:prstGeom prst="rect">
            <a:avLst/>
          </a:prstGeom>
          <a:noFill/>
          <a:ln>
            <a:noFill/>
          </a:ln>
        </p:spPr>
        <p:txBody>
          <a:bodyPr lIns="91425" tIns="45700" rIns="91425" bIns="45700" anchor="t" anchorCtr="0">
            <a:noAutofit/>
          </a:bodyPr>
          <a:lstStyle/>
          <a:p>
            <a:pPr marL="0" lvl="0" indent="0" rtl="0">
              <a:lnSpc>
                <a:spcPct val="115000"/>
              </a:lnSpc>
              <a:spcBef>
                <a:spcPts val="0"/>
              </a:spcBef>
              <a:buClr>
                <a:schemeClr val="dk1"/>
              </a:buClr>
              <a:buSzPct val="78571"/>
              <a:buFont typeface="Arial"/>
              <a:buNone/>
            </a:pPr>
            <a:r>
              <a:rPr lang="en-US" b="1">
                <a:solidFill>
                  <a:srgbClr val="222222"/>
                </a:solidFill>
                <a:latin typeface="Calibri"/>
                <a:ea typeface="Calibri"/>
                <a:cs typeface="Calibri"/>
                <a:sym typeface="Calibri"/>
              </a:rPr>
              <a:t>McCann, E. </a:t>
            </a:r>
            <a:r>
              <a:rPr lang="en-US">
                <a:solidFill>
                  <a:srgbClr val="222222"/>
                </a:solidFill>
                <a:latin typeface="Calibri"/>
                <a:ea typeface="Calibri"/>
                <a:cs typeface="Calibri"/>
                <a:sym typeface="Calibri"/>
              </a:rPr>
              <a:t>(August 15, 2012). Telehealth and Allscripts EHR, new dynamic duo. from </a:t>
            </a:r>
            <a:r>
              <a:rPr lang="en-US" u="sng">
                <a:solidFill>
                  <a:srgbClr val="1155CC"/>
                </a:solidFill>
                <a:latin typeface="Calibri"/>
                <a:ea typeface="Calibri"/>
                <a:cs typeface="Calibri"/>
                <a:sym typeface="Calibri"/>
                <a:hlinkClick r:id="rId3"/>
              </a:rPr>
              <a:t>http://www.healthcareitnews.com/news/telehealth-and-allscripts-ehr-new-dynamic-duo</a:t>
            </a:r>
          </a:p>
          <a:p>
            <a:endParaRPr lang="en-US" u="sng">
              <a:solidFill>
                <a:srgbClr val="1155CC"/>
              </a:solidFill>
              <a:latin typeface="Calibri"/>
              <a:ea typeface="Calibri"/>
              <a:cs typeface="Calibri"/>
              <a:sym typeface="Calibri"/>
              <a:hlinkClick r:id="rId3"/>
            </a:endParaRPr>
          </a:p>
          <a:p>
            <a:pPr marL="0" lvl="0" indent="0" rtl="0">
              <a:lnSpc>
                <a:spcPct val="115000"/>
              </a:lnSpc>
              <a:spcBef>
                <a:spcPts val="0"/>
              </a:spcBef>
              <a:buClr>
                <a:schemeClr val="dk1"/>
              </a:buClr>
              <a:buSzPct val="78571"/>
              <a:buFont typeface="Arial"/>
              <a:buNone/>
            </a:pPr>
            <a:r>
              <a:rPr lang="en-US" b="1">
                <a:solidFill>
                  <a:srgbClr val="222222"/>
                </a:solidFill>
                <a:latin typeface="Calibri"/>
                <a:ea typeface="Calibri"/>
                <a:cs typeface="Calibri"/>
                <a:sym typeface="Calibri"/>
              </a:rPr>
              <a:t>Mennicken, S., Sack, O., &amp; Ziefle, M. </a:t>
            </a:r>
            <a:r>
              <a:rPr lang="en-US">
                <a:solidFill>
                  <a:srgbClr val="222222"/>
                </a:solidFill>
                <a:latin typeface="Calibri"/>
                <a:ea typeface="Calibri"/>
                <a:cs typeface="Calibri"/>
                <a:sym typeface="Calibri"/>
              </a:rPr>
              <a:t>(2011, May). People and a virtual doctor's visit: Learning about multiple acceptance aspects of a telemedical scenario. In </a:t>
            </a:r>
            <a:r>
              <a:rPr lang="en-US" i="1">
                <a:solidFill>
                  <a:srgbClr val="222222"/>
                </a:solidFill>
                <a:latin typeface="Calibri"/>
                <a:ea typeface="Calibri"/>
                <a:cs typeface="Calibri"/>
                <a:sym typeface="Calibri"/>
              </a:rPr>
              <a:t>Pervasive Computing Technologies for Healthcare (PervasiveHealth), 2011 5th International Conference on</a:t>
            </a:r>
            <a:r>
              <a:rPr lang="en-US">
                <a:solidFill>
                  <a:srgbClr val="222222"/>
                </a:solidFill>
                <a:latin typeface="Calibri"/>
                <a:ea typeface="Calibri"/>
                <a:cs typeface="Calibri"/>
                <a:sym typeface="Calibri"/>
              </a:rPr>
              <a:t> (pp. 577-584). IEEE.</a:t>
            </a:r>
          </a:p>
          <a:p>
            <a:endParaRPr lang="en-US">
              <a:solidFill>
                <a:srgbClr val="222222"/>
              </a:solidFill>
              <a:latin typeface="Calibri"/>
              <a:ea typeface="Calibri"/>
              <a:cs typeface="Calibri"/>
              <a:sym typeface="Calibri"/>
            </a:endParaRPr>
          </a:p>
          <a:p>
            <a:pPr marL="0" lvl="0" indent="0" rtl="0">
              <a:lnSpc>
                <a:spcPct val="115000"/>
              </a:lnSpc>
              <a:spcBef>
                <a:spcPts val="0"/>
              </a:spcBef>
              <a:buClr>
                <a:schemeClr val="dk1"/>
              </a:buClr>
              <a:buSzPct val="78571"/>
              <a:buFont typeface="Arial"/>
              <a:buNone/>
            </a:pPr>
            <a:r>
              <a:rPr lang="en-US" b="1">
                <a:solidFill>
                  <a:schemeClr val="dk1"/>
                </a:solidFill>
                <a:latin typeface="Calibri"/>
                <a:ea typeface="Calibri"/>
                <a:cs typeface="Calibri"/>
                <a:sym typeface="Calibri"/>
              </a:rPr>
              <a:t>Millard, M.</a:t>
            </a:r>
            <a:r>
              <a:rPr lang="en-US">
                <a:solidFill>
                  <a:schemeClr val="dk1"/>
                </a:solidFill>
                <a:latin typeface="Calibri"/>
                <a:ea typeface="Calibri"/>
                <a:cs typeface="Calibri"/>
                <a:sym typeface="Calibri"/>
              </a:rPr>
              <a:t> (May 4, 2011). Telemedicine left out of meaningful use, experts say. from</a:t>
            </a:r>
            <a:r>
              <a:rPr lang="en-US">
                <a:solidFill>
                  <a:schemeClr val="dk1"/>
                </a:solidFill>
                <a:latin typeface="Calibri"/>
                <a:ea typeface="Calibri"/>
                <a:cs typeface="Calibri"/>
                <a:sym typeface="Calibri"/>
                <a:hlinkClick r:id="rId4"/>
              </a:rPr>
              <a:t> </a:t>
            </a:r>
            <a:r>
              <a:rPr lang="en-US" u="sng">
                <a:solidFill>
                  <a:srgbClr val="1155CC"/>
                </a:solidFill>
                <a:latin typeface="Calibri"/>
                <a:ea typeface="Calibri"/>
                <a:cs typeface="Calibri"/>
                <a:sym typeface="Calibri"/>
                <a:hlinkClick r:id="rId4"/>
              </a:rPr>
              <a:t>http://www.healthcareitnews.com/news/telemedicine-left-out-meaningful-use-experts-say</a:t>
            </a:r>
          </a:p>
          <a:p>
            <a:endParaRPr lang="en-US" u="sng">
              <a:solidFill>
                <a:srgbClr val="1155CC"/>
              </a:solidFill>
              <a:latin typeface="Calibri"/>
              <a:ea typeface="Calibri"/>
              <a:cs typeface="Calibri"/>
              <a:sym typeface="Calibri"/>
              <a:hlinkClick r:id="rId4"/>
            </a:endParaRPr>
          </a:p>
          <a:p>
            <a:pPr marL="0" lvl="0" indent="0" rtl="0">
              <a:lnSpc>
                <a:spcPct val="115000"/>
              </a:lnSpc>
              <a:spcBef>
                <a:spcPts val="0"/>
              </a:spcBef>
              <a:buClr>
                <a:schemeClr val="dk1"/>
              </a:buClr>
              <a:buSzPct val="78571"/>
              <a:buFont typeface="Arial"/>
              <a:buNone/>
            </a:pPr>
            <a:r>
              <a:rPr lang="en-US" b="1">
                <a:solidFill>
                  <a:schemeClr val="dk1"/>
                </a:solidFill>
                <a:latin typeface="Calibri"/>
                <a:ea typeface="Calibri"/>
                <a:cs typeface="Calibri"/>
                <a:sym typeface="Calibri"/>
              </a:rPr>
              <a:t>Mun, S. K., &amp; Turner, J. W. </a:t>
            </a:r>
            <a:r>
              <a:rPr lang="en-US">
                <a:solidFill>
                  <a:schemeClr val="dk1"/>
                </a:solidFill>
                <a:latin typeface="Calibri"/>
                <a:ea typeface="Calibri"/>
                <a:cs typeface="Calibri"/>
                <a:sym typeface="Calibri"/>
              </a:rPr>
              <a:t>(1999). Telemedicine: Emerging e-medicine. Annual Review of Biomedical Engineering, 1(1), 589-610. doi:10.1146/annurev.bioeng.1.1.589</a:t>
            </a:r>
          </a:p>
          <a:p>
            <a:endParaRPr lang="en-US">
              <a:solidFill>
                <a:schemeClr val="dk1"/>
              </a:solidFill>
              <a:latin typeface="Calibri"/>
              <a:ea typeface="Calibri"/>
              <a:cs typeface="Calibri"/>
              <a:sym typeface="Calibri"/>
            </a:endParaRPr>
          </a:p>
          <a:p>
            <a:pPr marL="0" lvl="0" indent="0" rtl="0">
              <a:lnSpc>
                <a:spcPct val="115000"/>
              </a:lnSpc>
              <a:spcBef>
                <a:spcPts val="0"/>
              </a:spcBef>
              <a:buClr>
                <a:schemeClr val="dk1"/>
              </a:buClr>
              <a:buSzPct val="78571"/>
              <a:buFont typeface="Arial"/>
              <a:buNone/>
            </a:pPr>
            <a:r>
              <a:rPr lang="en-US" b="1">
                <a:solidFill>
                  <a:schemeClr val="dk1"/>
                </a:solidFill>
                <a:latin typeface="Calibri"/>
                <a:ea typeface="Calibri"/>
                <a:cs typeface="Calibri"/>
                <a:sym typeface="Calibri"/>
              </a:rPr>
              <a:t>Musgrove, M.</a:t>
            </a:r>
            <a:r>
              <a:rPr lang="en-US">
                <a:solidFill>
                  <a:schemeClr val="dk1"/>
                </a:solidFill>
                <a:latin typeface="Calibri"/>
                <a:ea typeface="Calibri"/>
                <a:cs typeface="Calibri"/>
                <a:sym typeface="Calibri"/>
              </a:rPr>
              <a:t> (2012). Cisco Enhances Healthcare Software and Service Offerings Designed to Enable Caregivers to Provide Higher Quality of Care [Press release]. Retrieved from</a:t>
            </a:r>
            <a:r>
              <a:rPr lang="en-US">
                <a:solidFill>
                  <a:schemeClr val="dk1"/>
                </a:solidFill>
                <a:latin typeface="Calibri"/>
                <a:ea typeface="Calibri"/>
                <a:cs typeface="Calibri"/>
                <a:sym typeface="Calibri"/>
                <a:hlinkClick r:id="rId5"/>
              </a:rPr>
              <a:t> </a:t>
            </a:r>
            <a:r>
              <a:rPr lang="en-US" u="sng">
                <a:solidFill>
                  <a:srgbClr val="1155CC"/>
                </a:solidFill>
                <a:latin typeface="Calibri"/>
                <a:ea typeface="Calibri"/>
                <a:cs typeface="Calibri"/>
                <a:sym typeface="Calibri"/>
                <a:hlinkClick r:id="rId5"/>
              </a:rPr>
              <a:t>http://newsroom.cisco.com/press-release-content;jsessionid=3DA8F534D980602C608C764FECAA61F3?type=webcontent&amp;articleId=1129008</a:t>
            </a:r>
          </a:p>
          <a:p>
            <a:endParaRPr lang="en-US" u="sng">
              <a:solidFill>
                <a:srgbClr val="1155CC"/>
              </a:solidFill>
              <a:latin typeface="Calibri"/>
              <a:ea typeface="Calibri"/>
              <a:cs typeface="Calibri"/>
              <a:sym typeface="Calibri"/>
              <a:hlinkClick r:id="rId5"/>
            </a:endParaRPr>
          </a:p>
          <a:p>
            <a:endParaRPr lang="en-US" u="sng">
              <a:solidFill>
                <a:srgbClr val="1155CC"/>
              </a:solidFill>
              <a:latin typeface="Calibri"/>
              <a:ea typeface="Calibri"/>
              <a:cs typeface="Calibri"/>
              <a:sym typeface="Calibri"/>
              <a:hlinkClick r:id="rId5"/>
            </a:endParaRP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Shape 512"/>
          <p:cNvSpPr txBox="1">
            <a:spLocks noGrp="1"/>
          </p:cNvSpPr>
          <p:nvPr>
            <p:ph type="title"/>
          </p:nvPr>
        </p:nvSpPr>
        <p:spPr>
          <a:xfrm>
            <a:off x="457200" y="3111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i="0" u="none" strike="noStrike" cap="none" baseline="0">
                <a:solidFill>
                  <a:schemeClr val="dk1"/>
                </a:solidFill>
                <a:latin typeface="Calibri"/>
                <a:ea typeface="Calibri"/>
                <a:cs typeface="Calibri"/>
                <a:sym typeface="Calibri"/>
              </a:rPr>
              <a:t>References</a:t>
            </a:r>
          </a:p>
        </p:txBody>
      </p:sp>
      <p:sp>
        <p:nvSpPr>
          <p:cNvPr id="513" name="Shape 513"/>
          <p:cNvSpPr txBox="1">
            <a:spLocks noGrp="1"/>
          </p:cNvSpPr>
          <p:nvPr>
            <p:ph type="body" idx="1"/>
          </p:nvPr>
        </p:nvSpPr>
        <p:spPr>
          <a:xfrm>
            <a:off x="915300" y="1307300"/>
            <a:ext cx="7771500" cy="4748100"/>
          </a:xfrm>
          <a:prstGeom prst="rect">
            <a:avLst/>
          </a:prstGeom>
          <a:noFill/>
          <a:ln>
            <a:noFill/>
          </a:ln>
        </p:spPr>
        <p:txBody>
          <a:bodyPr lIns="91425" tIns="45700" rIns="91425" bIns="45700" anchor="t" anchorCtr="0">
            <a:noAutofit/>
          </a:bodyPr>
          <a:lstStyle/>
          <a:p>
            <a:pPr marL="0" lvl="0" indent="0" rtl="0">
              <a:lnSpc>
                <a:spcPct val="115000"/>
              </a:lnSpc>
              <a:spcBef>
                <a:spcPts val="0"/>
              </a:spcBef>
              <a:buClr>
                <a:schemeClr val="dk1"/>
              </a:buClr>
              <a:buSzPct val="78571"/>
              <a:buFont typeface="Arial"/>
              <a:buNone/>
            </a:pPr>
            <a:r>
              <a:rPr lang="en-US" b="1">
                <a:solidFill>
                  <a:schemeClr val="dk1"/>
                </a:solidFill>
                <a:latin typeface="Calibri"/>
                <a:ea typeface="Calibri"/>
                <a:cs typeface="Calibri"/>
                <a:sym typeface="Calibri"/>
              </a:rPr>
              <a:t>National Institutes of Health. </a:t>
            </a:r>
            <a:r>
              <a:rPr lang="en-US">
                <a:solidFill>
                  <a:schemeClr val="dk1"/>
                </a:solidFill>
                <a:latin typeface="Calibri"/>
                <a:ea typeface="Calibri"/>
                <a:cs typeface="Calibri"/>
                <a:sym typeface="Calibri"/>
              </a:rPr>
              <a:t>mHealth - Mobile Health Technologies. from </a:t>
            </a:r>
            <a:r>
              <a:rPr lang="en-US" u="sng">
                <a:solidFill>
                  <a:srgbClr val="1155CC"/>
                </a:solidFill>
                <a:latin typeface="Calibri"/>
                <a:ea typeface="Calibri"/>
                <a:cs typeface="Calibri"/>
                <a:sym typeface="Calibri"/>
                <a:hlinkClick r:id="rId3"/>
              </a:rPr>
              <a:t>http://obssr.od.nih.gov/scientific_areas/methodology/mhealth/</a:t>
            </a:r>
          </a:p>
          <a:p>
            <a:endParaRPr lang="en-US" u="sng">
              <a:solidFill>
                <a:srgbClr val="1155CC"/>
              </a:solidFill>
              <a:latin typeface="Calibri"/>
              <a:ea typeface="Calibri"/>
              <a:cs typeface="Calibri"/>
              <a:sym typeface="Calibri"/>
              <a:hlinkClick r:id="rId3"/>
            </a:endParaRPr>
          </a:p>
          <a:p>
            <a:pPr marL="0" lvl="0" indent="0" rtl="0">
              <a:lnSpc>
                <a:spcPct val="115000"/>
              </a:lnSpc>
              <a:spcBef>
                <a:spcPts val="0"/>
              </a:spcBef>
              <a:buClr>
                <a:schemeClr val="dk1"/>
              </a:buClr>
              <a:buSzPct val="78571"/>
              <a:buFont typeface="Arial"/>
              <a:buNone/>
            </a:pPr>
            <a:r>
              <a:rPr lang="en-US" b="1">
                <a:solidFill>
                  <a:schemeClr val="dk1"/>
                </a:solidFill>
                <a:latin typeface="Calibri"/>
                <a:ea typeface="Calibri"/>
                <a:cs typeface="Calibri"/>
                <a:sym typeface="Calibri"/>
              </a:rPr>
              <a:t>Remote Monitoring Devices. </a:t>
            </a:r>
            <a:r>
              <a:rPr lang="en-US">
                <a:solidFill>
                  <a:schemeClr val="dk1"/>
                </a:solidFill>
                <a:latin typeface="Calibri"/>
                <a:ea typeface="Calibri"/>
                <a:cs typeface="Calibri"/>
                <a:sym typeface="Calibri"/>
              </a:rPr>
              <a:t>(July, 2013). Retrieved from http://www.informationweek.com/mobile/remote-patient-monitoring-9-promising-technologies/d/d-id/1110968</a:t>
            </a:r>
          </a:p>
          <a:p>
            <a:endParaRPr lang="en-US">
              <a:solidFill>
                <a:schemeClr val="dk1"/>
              </a:solidFill>
              <a:latin typeface="Calibri"/>
              <a:ea typeface="Calibri"/>
              <a:cs typeface="Calibri"/>
              <a:sym typeface="Calibri"/>
            </a:endParaRPr>
          </a:p>
          <a:p>
            <a:pPr marL="0" lvl="0" indent="0" rtl="0">
              <a:lnSpc>
                <a:spcPct val="115000"/>
              </a:lnSpc>
              <a:spcBef>
                <a:spcPts val="0"/>
              </a:spcBef>
              <a:buClr>
                <a:schemeClr val="dk1"/>
              </a:buClr>
              <a:buSzPct val="78571"/>
              <a:buFont typeface="Arial"/>
              <a:buNone/>
            </a:pPr>
            <a:r>
              <a:rPr lang="en-US" b="1">
                <a:solidFill>
                  <a:schemeClr val="dk1"/>
                </a:solidFill>
                <a:latin typeface="Calibri"/>
                <a:ea typeface="Calibri"/>
                <a:cs typeface="Calibri"/>
                <a:sym typeface="Calibri"/>
              </a:rPr>
              <a:t>Sheba, G., Alison, H., &amp; Richard, S. B.</a:t>
            </a:r>
            <a:r>
              <a:rPr lang="en-US">
                <a:solidFill>
                  <a:schemeClr val="dk1"/>
                </a:solidFill>
                <a:latin typeface="Calibri"/>
                <a:ea typeface="Calibri"/>
                <a:cs typeface="Calibri"/>
                <a:sym typeface="Calibri"/>
              </a:rPr>
              <a:t> (2012). How do low-income urban African Americans and Latinos feel about telemedicine? a diffusion of innovation analysis. </a:t>
            </a:r>
            <a:r>
              <a:rPr lang="en-US" i="1">
                <a:solidFill>
                  <a:schemeClr val="dk1"/>
                </a:solidFill>
                <a:latin typeface="Calibri"/>
                <a:ea typeface="Calibri"/>
                <a:cs typeface="Calibri"/>
                <a:sym typeface="Calibri"/>
              </a:rPr>
              <a:t>Int. J. Telemedicine Appl., 2012</a:t>
            </a:r>
            <a:r>
              <a:rPr lang="en-US">
                <a:solidFill>
                  <a:schemeClr val="dk1"/>
                </a:solidFill>
                <a:latin typeface="Calibri"/>
                <a:ea typeface="Calibri"/>
                <a:cs typeface="Calibri"/>
                <a:sym typeface="Calibri"/>
              </a:rPr>
              <a:t>, 1-1. doi: 10.1155/2012/715194</a:t>
            </a:r>
          </a:p>
          <a:p>
            <a:endParaRPr lang="en-US">
              <a:solidFill>
                <a:schemeClr val="dk1"/>
              </a:solidFill>
              <a:latin typeface="Calibri"/>
              <a:ea typeface="Calibri"/>
              <a:cs typeface="Calibri"/>
              <a:sym typeface="Calibri"/>
            </a:endParaRPr>
          </a:p>
          <a:p>
            <a:pPr marL="0" lvl="0" indent="0" rtl="0">
              <a:lnSpc>
                <a:spcPct val="115000"/>
              </a:lnSpc>
              <a:spcBef>
                <a:spcPts val="0"/>
              </a:spcBef>
              <a:buClr>
                <a:schemeClr val="dk1"/>
              </a:buClr>
              <a:buSzPct val="78571"/>
              <a:buFont typeface="Arial"/>
              <a:buNone/>
            </a:pPr>
            <a:r>
              <a:rPr lang="en-US" b="1">
                <a:solidFill>
                  <a:srgbClr val="222222"/>
                </a:solidFill>
                <a:latin typeface="Calibri"/>
                <a:ea typeface="Calibri"/>
                <a:cs typeface="Calibri"/>
                <a:sym typeface="Calibri"/>
              </a:rPr>
              <a:t>Steinman, M., Abreu Filho, C., Alberto, C., Andrade, V., Helena, A., Guilherme Cal, R., ... &amp; Silva, E. </a:t>
            </a:r>
            <a:r>
              <a:rPr lang="en-US">
                <a:solidFill>
                  <a:srgbClr val="222222"/>
                </a:solidFill>
                <a:latin typeface="Calibri"/>
                <a:ea typeface="Calibri"/>
                <a:cs typeface="Calibri"/>
                <a:sym typeface="Calibri"/>
              </a:rPr>
              <a:t>(2013, February). </a:t>
            </a:r>
            <a:r>
              <a:rPr lang="en-US">
                <a:solidFill>
                  <a:schemeClr val="dk1"/>
                </a:solidFill>
                <a:latin typeface="Calibri"/>
                <a:ea typeface="Calibri"/>
                <a:cs typeface="Calibri"/>
                <a:sym typeface="Calibri"/>
              </a:rPr>
              <a:t>Impact of Knowledge Transfer Through the Implementation of an Emergency Telemedicine Program in a Brazilian Community Hospital. In eTELEMED 2013, The Fifth International Conference on eHealth, Telemedicine, and Social Medicine (pp. 73-77).</a:t>
            </a:r>
          </a:p>
          <a:p>
            <a:endParaRPr lang="en-US">
              <a:solidFill>
                <a:schemeClr val="dk1"/>
              </a:solidFill>
              <a:latin typeface="Calibri"/>
              <a:ea typeface="Calibri"/>
              <a:cs typeface="Calibri"/>
              <a:sym typeface="Calibri"/>
            </a:endParaRPr>
          </a:p>
          <a:p>
            <a:pPr marL="0" lvl="0" indent="0" rtl="0">
              <a:lnSpc>
                <a:spcPct val="115000"/>
              </a:lnSpc>
              <a:spcBef>
                <a:spcPts val="0"/>
              </a:spcBef>
              <a:buClr>
                <a:schemeClr val="dk1"/>
              </a:buClr>
              <a:buSzPct val="78571"/>
              <a:buFont typeface="Arial"/>
              <a:buNone/>
            </a:pPr>
            <a:r>
              <a:rPr lang="en-US" b="1">
                <a:solidFill>
                  <a:schemeClr val="dk1"/>
                </a:solidFill>
                <a:latin typeface="Calibri"/>
                <a:ea typeface="Calibri"/>
                <a:cs typeface="Calibri"/>
                <a:sym typeface="Calibri"/>
              </a:rPr>
              <a:t>Telemedicine: Emerging e-medicine.</a:t>
            </a:r>
            <a:r>
              <a:rPr lang="en-US">
                <a:solidFill>
                  <a:schemeClr val="dk1"/>
                </a:solidFill>
                <a:latin typeface="Calibri"/>
                <a:ea typeface="Calibri"/>
                <a:cs typeface="Calibri"/>
                <a:sym typeface="Calibri"/>
              </a:rPr>
              <a:t>  Seong K. Mun and Jeanine W. Turner.  Annual Review of Biomedical Engineering, Vol. 1: 589 -610 (Volume publication date August 1999)</a:t>
            </a:r>
          </a:p>
          <a:p>
            <a:endParaRPr lang="en-US">
              <a:solidFill>
                <a:schemeClr val="dk1"/>
              </a:solidFill>
              <a:latin typeface="Calibri"/>
              <a:ea typeface="Calibri"/>
              <a:cs typeface="Calibri"/>
              <a:sym typeface="Calibri"/>
            </a:endParaRPr>
          </a:p>
          <a:p>
            <a:endParaRPr lang="en-US">
              <a:solidFill>
                <a:schemeClr val="dk1"/>
              </a:solidFill>
              <a:latin typeface="Calibri"/>
              <a:ea typeface="Calibri"/>
              <a:cs typeface="Calibri"/>
              <a:sym typeface="Calibri"/>
            </a:endParaRP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type="title"/>
          </p:nvPr>
        </p:nvSpPr>
        <p:spPr>
          <a:xfrm>
            <a:off x="457200" y="3111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i="0" u="none" strike="noStrike" cap="none" baseline="0">
                <a:solidFill>
                  <a:schemeClr val="dk1"/>
                </a:solidFill>
                <a:latin typeface="Calibri"/>
                <a:ea typeface="Calibri"/>
                <a:cs typeface="Calibri"/>
                <a:sym typeface="Calibri"/>
              </a:rPr>
              <a:t>References</a:t>
            </a:r>
          </a:p>
        </p:txBody>
      </p:sp>
      <p:sp>
        <p:nvSpPr>
          <p:cNvPr id="520" name="Shape 520"/>
          <p:cNvSpPr txBox="1">
            <a:spLocks noGrp="1"/>
          </p:cNvSpPr>
          <p:nvPr>
            <p:ph type="body" idx="1"/>
          </p:nvPr>
        </p:nvSpPr>
        <p:spPr>
          <a:xfrm>
            <a:off x="915300" y="1307300"/>
            <a:ext cx="7771500" cy="4748100"/>
          </a:xfrm>
          <a:prstGeom prst="rect">
            <a:avLst/>
          </a:prstGeom>
          <a:noFill/>
          <a:ln>
            <a:noFill/>
          </a:ln>
        </p:spPr>
        <p:txBody>
          <a:bodyPr lIns="91425" tIns="45700" rIns="91425" bIns="45700" anchor="t" anchorCtr="0">
            <a:noAutofit/>
          </a:bodyPr>
          <a:lstStyle/>
          <a:p>
            <a:pPr marL="0" lvl="0" indent="0" rtl="0">
              <a:lnSpc>
                <a:spcPct val="115000"/>
              </a:lnSpc>
              <a:spcBef>
                <a:spcPts val="0"/>
              </a:spcBef>
              <a:buClr>
                <a:schemeClr val="dk1"/>
              </a:buClr>
              <a:buSzPct val="78571"/>
              <a:buFont typeface="Arial"/>
              <a:buNone/>
            </a:pPr>
            <a:r>
              <a:rPr lang="en-US" b="1">
                <a:solidFill>
                  <a:schemeClr val="dk1"/>
                </a:solidFill>
                <a:latin typeface="Calibri"/>
                <a:ea typeface="Calibri"/>
                <a:cs typeface="Calibri"/>
                <a:sym typeface="Calibri"/>
              </a:rPr>
              <a:t>Telemedicine Improve Patient Outcome. </a:t>
            </a:r>
            <a:r>
              <a:rPr lang="en-US">
                <a:solidFill>
                  <a:schemeClr val="dk1"/>
                </a:solidFill>
                <a:latin typeface="Calibri"/>
                <a:ea typeface="Calibri"/>
                <a:cs typeface="Calibri"/>
                <a:sym typeface="Calibri"/>
              </a:rPr>
              <a:t>(July, 2013). Retrieved from </a:t>
            </a:r>
            <a:r>
              <a:rPr lang="en-US" u="sng">
                <a:solidFill>
                  <a:schemeClr val="hlink"/>
                </a:solidFill>
                <a:latin typeface="Calibri"/>
                <a:ea typeface="Calibri"/>
                <a:cs typeface="Calibri"/>
                <a:sym typeface="Calibri"/>
                <a:hlinkClick r:id="rId3"/>
              </a:rPr>
              <a:t>http://www.informationweek.com/mobile/telemedicine-improves-patient-outcomes-study/d/d-id/1111285</a:t>
            </a:r>
          </a:p>
          <a:p>
            <a:endParaRPr lang="en-US" u="sng">
              <a:solidFill>
                <a:schemeClr val="hlink"/>
              </a:solidFill>
              <a:latin typeface="Calibri"/>
              <a:ea typeface="Calibri"/>
              <a:cs typeface="Calibri"/>
              <a:sym typeface="Calibri"/>
              <a:hlinkClick r:id="rId3"/>
            </a:endParaRPr>
          </a:p>
          <a:p>
            <a:pPr marL="0" lvl="0" indent="0" rtl="0">
              <a:lnSpc>
                <a:spcPct val="115000"/>
              </a:lnSpc>
              <a:spcBef>
                <a:spcPts val="0"/>
              </a:spcBef>
              <a:buClr>
                <a:schemeClr val="dk1"/>
              </a:buClr>
              <a:buSzPct val="78571"/>
              <a:buFont typeface="Arial"/>
              <a:buNone/>
            </a:pPr>
            <a:r>
              <a:rPr lang="en-US" b="1">
                <a:solidFill>
                  <a:schemeClr val="dk1"/>
                </a:solidFill>
                <a:latin typeface="Calibri"/>
                <a:ea typeface="Calibri"/>
                <a:cs typeface="Calibri"/>
                <a:sym typeface="Calibri"/>
              </a:rPr>
              <a:t>Telemedicine Overview Board-by-Board Approach.</a:t>
            </a:r>
            <a:r>
              <a:rPr lang="en-US">
                <a:solidFill>
                  <a:schemeClr val="dk1"/>
                </a:solidFill>
                <a:latin typeface="Calibri"/>
                <a:ea typeface="Calibri"/>
                <a:cs typeface="Calibri"/>
                <a:sym typeface="Calibri"/>
              </a:rPr>
              <a:t> (June 2013). Retrieved from</a:t>
            </a:r>
            <a:r>
              <a:rPr lang="en-US">
                <a:solidFill>
                  <a:schemeClr val="dk1"/>
                </a:solidFill>
                <a:latin typeface="Calibri"/>
                <a:ea typeface="Calibri"/>
                <a:cs typeface="Calibri"/>
                <a:sym typeface="Calibri"/>
                <a:hlinkClick r:id="rId4"/>
              </a:rPr>
              <a:t> http://www.fsmb.org/pdf/grpol_telemedicine_licensure.pdf</a:t>
            </a:r>
            <a:r>
              <a:rPr lang="en-US">
                <a:solidFill>
                  <a:schemeClr val="dk1"/>
                </a:solidFill>
                <a:latin typeface="Calibri"/>
                <a:ea typeface="Calibri"/>
                <a:cs typeface="Calibri"/>
                <a:sym typeface="Calibri"/>
              </a:rPr>
              <a:t>	</a:t>
            </a:r>
          </a:p>
          <a:p>
            <a:endParaRPr lang="en-US">
              <a:solidFill>
                <a:schemeClr val="dk1"/>
              </a:solidFill>
              <a:latin typeface="Calibri"/>
              <a:ea typeface="Calibri"/>
              <a:cs typeface="Calibri"/>
              <a:sym typeface="Calibri"/>
            </a:endParaRPr>
          </a:p>
          <a:p>
            <a:pPr marL="0" lvl="0" indent="0" rtl="0">
              <a:lnSpc>
                <a:spcPct val="115000"/>
              </a:lnSpc>
              <a:spcBef>
                <a:spcPts val="0"/>
              </a:spcBef>
              <a:buClr>
                <a:schemeClr val="dk1"/>
              </a:buClr>
              <a:buSzPct val="78571"/>
              <a:buFont typeface="Arial"/>
              <a:buNone/>
            </a:pPr>
            <a:r>
              <a:rPr lang="en-US" b="1">
                <a:solidFill>
                  <a:schemeClr val="dk1"/>
                </a:solidFill>
                <a:latin typeface="Calibri"/>
                <a:ea typeface="Calibri"/>
                <a:cs typeface="Calibri"/>
                <a:sym typeface="Calibri"/>
              </a:rPr>
              <a:t>Telemedicine Transforms Rural Care.</a:t>
            </a:r>
            <a:r>
              <a:rPr lang="en-US">
                <a:solidFill>
                  <a:schemeClr val="dk1"/>
                </a:solidFill>
                <a:latin typeface="Calibri"/>
                <a:ea typeface="Calibri"/>
                <a:cs typeface="Calibri"/>
                <a:sym typeface="Calibri"/>
              </a:rPr>
              <a:t> (November, 2013) Retrieved from </a:t>
            </a:r>
            <a:r>
              <a:rPr lang="en-US" u="sng">
                <a:solidFill>
                  <a:schemeClr val="hlink"/>
                </a:solidFill>
                <a:latin typeface="Calibri"/>
                <a:ea typeface="Calibri"/>
                <a:cs typeface="Calibri"/>
                <a:sym typeface="Calibri"/>
                <a:hlinkClick r:id="rId5"/>
              </a:rPr>
              <a:t>http://www.informationweek.com/healthcare/clinical-information-systems/telemedicine-transforms-rural-care/d/d-id/898921</a:t>
            </a:r>
          </a:p>
          <a:p>
            <a:endParaRPr lang="en-US" u="sng">
              <a:solidFill>
                <a:schemeClr val="hlink"/>
              </a:solidFill>
              <a:latin typeface="Calibri"/>
              <a:ea typeface="Calibri"/>
              <a:cs typeface="Calibri"/>
              <a:sym typeface="Calibri"/>
              <a:hlinkClick r:id="rId5"/>
            </a:endParaRPr>
          </a:p>
          <a:p>
            <a:pPr marL="0" lvl="0" indent="0" rtl="0">
              <a:lnSpc>
                <a:spcPct val="115000"/>
              </a:lnSpc>
              <a:spcBef>
                <a:spcPts val="0"/>
              </a:spcBef>
              <a:buClr>
                <a:schemeClr val="dk1"/>
              </a:buClr>
              <a:buSzPct val="78571"/>
              <a:buFont typeface="Arial"/>
              <a:buNone/>
            </a:pPr>
            <a:r>
              <a:rPr lang="en-US" b="1">
                <a:solidFill>
                  <a:schemeClr val="dk1"/>
                </a:solidFill>
                <a:latin typeface="Calibri"/>
                <a:ea typeface="Calibri"/>
                <a:cs typeface="Calibri"/>
                <a:sym typeface="Calibri"/>
              </a:rPr>
              <a:t>Telemedicine, Telehealth and health IT. </a:t>
            </a:r>
            <a:r>
              <a:rPr lang="en-US">
                <a:solidFill>
                  <a:schemeClr val="dk1"/>
                </a:solidFill>
                <a:latin typeface="Calibri"/>
                <a:ea typeface="Calibri"/>
                <a:cs typeface="Calibri"/>
                <a:sym typeface="Calibri"/>
              </a:rPr>
              <a:t>(May, 2006). Retrieved from </a:t>
            </a:r>
            <a:r>
              <a:rPr lang="en-US" u="sng">
                <a:solidFill>
                  <a:schemeClr val="hlink"/>
                </a:solidFill>
                <a:latin typeface="Calibri"/>
                <a:ea typeface="Calibri"/>
                <a:cs typeface="Calibri"/>
                <a:sym typeface="Calibri"/>
                <a:hlinkClick r:id="rId6"/>
              </a:rPr>
              <a:t>http://www.americantelemed.org/docs/default-source/policy/telemedicine-telehealth-and-health-information-technology.pdf?sfvrsn=8</a:t>
            </a:r>
          </a:p>
          <a:p>
            <a:endParaRPr lang="en-US" u="sng">
              <a:solidFill>
                <a:schemeClr val="hlink"/>
              </a:solidFill>
              <a:latin typeface="Calibri"/>
              <a:ea typeface="Calibri"/>
              <a:cs typeface="Calibri"/>
              <a:sym typeface="Calibri"/>
              <a:hlinkClick r:id="rId6"/>
            </a:endParaRPr>
          </a:p>
          <a:p>
            <a:endParaRPr lang="en-US" u="sng">
              <a:solidFill>
                <a:schemeClr val="hlink"/>
              </a:solidFill>
              <a:latin typeface="Calibri"/>
              <a:ea typeface="Calibri"/>
              <a:cs typeface="Calibri"/>
              <a:sym typeface="Calibri"/>
              <a:hlinkClick r:id="rId6"/>
            </a:endParaRPr>
          </a:p>
          <a:p>
            <a:endParaRPr lang="en-US" u="sng">
              <a:solidFill>
                <a:schemeClr val="hlink"/>
              </a:solidFill>
              <a:latin typeface="Calibri"/>
              <a:ea typeface="Calibri"/>
              <a:cs typeface="Calibri"/>
              <a:sym typeface="Calibri"/>
              <a:hlinkClick r:id="rId6"/>
            </a:endParaRPr>
          </a:p>
          <a:p>
            <a:endParaRPr lang="en-US" u="sng">
              <a:solidFill>
                <a:schemeClr val="hlink"/>
              </a:solidFill>
              <a:latin typeface="Calibri"/>
              <a:ea typeface="Calibri"/>
              <a:cs typeface="Calibri"/>
              <a:sym typeface="Calibri"/>
              <a:hlinkClick r:id="rId6"/>
            </a:endParaRPr>
          </a:p>
          <a:p>
            <a:endParaRPr lang="en-US" u="sng">
              <a:solidFill>
                <a:schemeClr val="hlink"/>
              </a:solidFill>
              <a:latin typeface="Calibri"/>
              <a:ea typeface="Calibri"/>
              <a:cs typeface="Calibri"/>
              <a:sym typeface="Calibri"/>
              <a:hlinkClick r:id="rId6"/>
            </a:endParaRPr>
          </a:p>
          <a:p>
            <a:endParaRPr lang="en-US" u="sng">
              <a:solidFill>
                <a:schemeClr val="hlink"/>
              </a:solidFill>
              <a:latin typeface="Calibri"/>
              <a:ea typeface="Calibri"/>
              <a:cs typeface="Calibri"/>
              <a:sym typeface="Calibri"/>
              <a:hlinkClick r:id="rId6"/>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6159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dirty="0" smtClean="0">
                <a:solidFill>
                  <a:schemeClr val="dk1"/>
                </a:solidFill>
                <a:latin typeface="Calibri"/>
                <a:ea typeface="Calibri"/>
                <a:cs typeface="Calibri"/>
                <a:sym typeface="Calibri"/>
              </a:rPr>
              <a:t>Background of Telemedicine</a:t>
            </a:r>
            <a:endParaRPr lang="en-US" sz="2800" b="1" dirty="0">
              <a:solidFill>
                <a:schemeClr val="dk1"/>
              </a:solidFill>
              <a:latin typeface="Calibri"/>
              <a:ea typeface="Calibri"/>
              <a:cs typeface="Calibri"/>
              <a:sym typeface="Calibri"/>
            </a:endParaRPr>
          </a:p>
        </p:txBody>
      </p:sp>
      <p:sp>
        <p:nvSpPr>
          <p:cNvPr id="68" name="Shape 68"/>
          <p:cNvSpPr txBox="1"/>
          <p:nvPr/>
        </p:nvSpPr>
        <p:spPr>
          <a:xfrm>
            <a:off x="517350" y="1265025"/>
            <a:ext cx="8412900" cy="4392600"/>
          </a:xfrm>
          <a:prstGeom prst="rect">
            <a:avLst/>
          </a:prstGeom>
          <a:noFill/>
          <a:ln>
            <a:noFill/>
          </a:ln>
        </p:spPr>
        <p:txBody>
          <a:bodyPr lIns="91425" tIns="91425" rIns="91425" bIns="91425" anchor="t" anchorCtr="0">
            <a:noAutofit/>
          </a:bodyPr>
          <a:lstStyle/>
          <a:p>
            <a:endParaRPr/>
          </a:p>
        </p:txBody>
      </p:sp>
      <p:sp>
        <p:nvSpPr>
          <p:cNvPr id="69" name="Shape 69"/>
          <p:cNvSpPr txBox="1"/>
          <p:nvPr/>
        </p:nvSpPr>
        <p:spPr>
          <a:xfrm>
            <a:off x="1119400" y="1529862"/>
            <a:ext cx="7567500" cy="4505177"/>
          </a:xfrm>
          <a:prstGeom prst="rect">
            <a:avLst/>
          </a:prstGeom>
        </p:spPr>
        <p:txBody>
          <a:bodyPr lIns="91425" tIns="91425" rIns="91425" bIns="91425" anchor="t" anchorCtr="0">
            <a:noAutofit/>
          </a:bodyPr>
          <a:lstStyle/>
          <a:p>
            <a:pPr lvl="0" rtl="0">
              <a:buNone/>
            </a:pPr>
            <a:r>
              <a:rPr lang="en-US" sz="1800" b="1" dirty="0" smtClean="0">
                <a:solidFill>
                  <a:schemeClr val="dk1"/>
                </a:solidFill>
                <a:latin typeface="Calibri"/>
                <a:ea typeface="Calibri"/>
                <a:cs typeface="Calibri"/>
                <a:sym typeface="Calibri"/>
              </a:rPr>
              <a:t>Recent Developments</a:t>
            </a:r>
            <a:endParaRPr lang="en-US" sz="1800" b="1" dirty="0">
              <a:solidFill>
                <a:schemeClr val="dk1"/>
              </a:solidFill>
              <a:latin typeface="Calibri"/>
              <a:ea typeface="Calibri"/>
              <a:cs typeface="Calibri"/>
              <a:sym typeface="Calibri"/>
            </a:endParaRPr>
          </a:p>
          <a:p>
            <a:pPr marL="457200" lvl="0" indent="-342900" rtl="0">
              <a:buClr>
                <a:srgbClr val="000000"/>
              </a:buClr>
              <a:buSzPct val="100000"/>
              <a:buFont typeface="Calibri"/>
              <a:buChar char="●"/>
            </a:pPr>
            <a:r>
              <a:rPr lang="en-US" sz="1800" dirty="0" smtClean="0">
                <a:solidFill>
                  <a:schemeClr val="dk1"/>
                </a:solidFill>
                <a:latin typeface="Calibri"/>
                <a:ea typeface="Calibri"/>
                <a:cs typeface="Calibri"/>
                <a:sym typeface="Calibri"/>
              </a:rPr>
              <a:t>Digital communication, Internet</a:t>
            </a:r>
          </a:p>
          <a:p>
            <a:pPr marL="457200" lvl="0" indent="-342900" rtl="0">
              <a:buClr>
                <a:srgbClr val="000000"/>
              </a:buClr>
              <a:buSzPct val="100000"/>
              <a:buFont typeface="Calibri"/>
              <a:buChar char="●"/>
            </a:pPr>
            <a:r>
              <a:rPr lang="en-US" sz="1800" dirty="0" smtClean="0">
                <a:solidFill>
                  <a:schemeClr val="dk1"/>
                </a:solidFill>
                <a:latin typeface="Calibri"/>
                <a:ea typeface="Calibri"/>
                <a:cs typeface="Calibri"/>
                <a:sym typeface="Calibri"/>
              </a:rPr>
              <a:t>Data exchanged in various mediums including “text, audio, video, or still images”</a:t>
            </a:r>
          </a:p>
          <a:p>
            <a:pPr marL="457200" lvl="0" indent="-342900" rtl="0">
              <a:buClr>
                <a:srgbClr val="000000"/>
              </a:buClr>
              <a:buSzPct val="100000"/>
              <a:buFont typeface="Calibri"/>
              <a:buChar char="●"/>
            </a:pPr>
            <a:r>
              <a:rPr lang="en-US" sz="1800" dirty="0" smtClean="0">
                <a:solidFill>
                  <a:schemeClr val="dk1"/>
                </a:solidFill>
                <a:latin typeface="Calibri"/>
                <a:ea typeface="Calibri"/>
                <a:cs typeface="Calibri"/>
                <a:sym typeface="Calibri"/>
              </a:rPr>
              <a:t>Mobile and Remote monitoring devices</a:t>
            </a:r>
          </a:p>
          <a:p>
            <a:pPr marL="457200" lvl="6" indent="-342900">
              <a:buClr>
                <a:srgbClr val="000000"/>
              </a:buClr>
              <a:buSzPct val="100000"/>
              <a:buFont typeface="Calibri"/>
              <a:buChar char="●"/>
            </a:pPr>
            <a:r>
              <a:rPr lang="en-US" sz="1800" dirty="0" smtClean="0">
                <a:solidFill>
                  <a:schemeClr val="dk1"/>
                </a:solidFill>
                <a:latin typeface="Calibri"/>
                <a:ea typeface="Calibri"/>
                <a:cs typeface="Calibri"/>
                <a:sym typeface="Calibri"/>
              </a:rPr>
              <a:t>Less expensive/more highly available by general public</a:t>
            </a:r>
          </a:p>
          <a:p>
            <a:pPr marL="457200" lvl="0" indent="-342900" rtl="0">
              <a:buClr>
                <a:srgbClr val="000000"/>
              </a:buClr>
              <a:buSzPct val="100000"/>
              <a:buFont typeface="Calibri"/>
              <a:buChar char="●"/>
            </a:pPr>
            <a:r>
              <a:rPr lang="en-US" sz="1800" dirty="0" smtClean="0">
                <a:solidFill>
                  <a:schemeClr val="dk1"/>
                </a:solidFill>
                <a:latin typeface="Calibri"/>
                <a:ea typeface="Calibri"/>
                <a:cs typeface="Calibri"/>
                <a:sym typeface="Calibri"/>
              </a:rPr>
              <a:t>Major categories include </a:t>
            </a:r>
            <a:r>
              <a:rPr lang="en-US" sz="1800" dirty="0" err="1" smtClean="0">
                <a:solidFill>
                  <a:schemeClr val="dk1"/>
                </a:solidFill>
                <a:latin typeface="Calibri"/>
                <a:ea typeface="Calibri"/>
                <a:cs typeface="Calibri"/>
                <a:sym typeface="Calibri"/>
              </a:rPr>
              <a:t>teleradiology</a:t>
            </a:r>
            <a:r>
              <a:rPr lang="en-US" sz="1800" dirty="0" smtClean="0">
                <a:solidFill>
                  <a:schemeClr val="dk1"/>
                </a:solidFill>
                <a:latin typeface="Calibri"/>
                <a:ea typeface="Calibri"/>
                <a:cs typeface="Calibri"/>
                <a:sym typeface="Calibri"/>
              </a:rPr>
              <a:t> and </a:t>
            </a:r>
            <a:r>
              <a:rPr lang="en-US" sz="1800" dirty="0" err="1" smtClean="0">
                <a:solidFill>
                  <a:schemeClr val="dk1"/>
                </a:solidFill>
                <a:latin typeface="Calibri"/>
                <a:ea typeface="Calibri"/>
                <a:cs typeface="Calibri"/>
                <a:sym typeface="Calibri"/>
              </a:rPr>
              <a:t>telepathology</a:t>
            </a:r>
            <a:endParaRPr lang="en-US" sz="1800" dirty="0" smtClean="0">
              <a:solidFill>
                <a:schemeClr val="dk1"/>
              </a:solidFill>
              <a:latin typeface="Calibri"/>
              <a:ea typeface="Calibri"/>
              <a:cs typeface="Calibri"/>
              <a:sym typeface="Calibri"/>
            </a:endParaRPr>
          </a:p>
          <a:p>
            <a:pPr marL="114300" lvl="0" rtl="0">
              <a:buClr>
                <a:srgbClr val="000000"/>
              </a:buClr>
              <a:buSzPct val="100000"/>
            </a:pPr>
            <a:endParaRPr lang="en-US" sz="1800" b="1" dirty="0">
              <a:solidFill>
                <a:schemeClr val="dk1"/>
              </a:solidFill>
              <a:latin typeface="Calibri"/>
              <a:ea typeface="Calibri"/>
              <a:cs typeface="Calibri"/>
              <a:sym typeface="Calibri"/>
            </a:endParaRPr>
          </a:p>
          <a:p>
            <a:pPr lvl="0"/>
            <a:r>
              <a:rPr lang="en-US" sz="1800" b="1" dirty="0" smtClean="0">
                <a:solidFill>
                  <a:schemeClr val="dk1"/>
                </a:solidFill>
                <a:latin typeface="Calibri"/>
                <a:ea typeface="Calibri"/>
                <a:cs typeface="Calibri"/>
                <a:sym typeface="Calibri"/>
              </a:rPr>
              <a:t>Current Market Penetration</a:t>
            </a:r>
          </a:p>
          <a:p>
            <a:pPr marL="457200" indent="-342900">
              <a:buClr>
                <a:schemeClr val="dk1"/>
              </a:buClr>
              <a:buSzPct val="100000"/>
              <a:buFont typeface="Calibri"/>
              <a:buChar char="●"/>
            </a:pPr>
            <a:r>
              <a:rPr lang="en-US" sz="1800" dirty="0" smtClean="0">
                <a:solidFill>
                  <a:schemeClr val="dk1"/>
                </a:solidFill>
                <a:latin typeface="Calibri"/>
                <a:ea typeface="Calibri"/>
                <a:cs typeface="Calibri"/>
                <a:sym typeface="Calibri"/>
              </a:rPr>
              <a:t>Not </a:t>
            </a:r>
            <a:r>
              <a:rPr lang="en-US" sz="1800" dirty="0">
                <a:solidFill>
                  <a:schemeClr val="dk1"/>
                </a:solidFill>
                <a:latin typeface="Calibri"/>
                <a:ea typeface="Calibri"/>
                <a:cs typeface="Calibri"/>
                <a:sym typeface="Calibri"/>
              </a:rPr>
              <a:t>widely adopted </a:t>
            </a:r>
            <a:r>
              <a:rPr lang="en-US" sz="1800" dirty="0" smtClean="0">
                <a:solidFill>
                  <a:schemeClr val="dk1"/>
                </a:solidFill>
                <a:latin typeface="Calibri"/>
                <a:ea typeface="Calibri"/>
                <a:cs typeface="Calibri"/>
                <a:sym typeface="Calibri"/>
              </a:rPr>
              <a:t>yet</a:t>
            </a:r>
          </a:p>
          <a:p>
            <a:pPr marL="457200" lvl="0" indent="-342900">
              <a:buClr>
                <a:schemeClr val="dk1"/>
              </a:buClr>
              <a:buSzPct val="100000"/>
              <a:buFont typeface="Calibri"/>
              <a:buChar char="●"/>
            </a:pPr>
            <a:r>
              <a:rPr lang="en-US" sz="1800" dirty="0">
                <a:solidFill>
                  <a:schemeClr val="dk1"/>
                </a:solidFill>
                <a:latin typeface="Calibri"/>
                <a:ea typeface="Calibri"/>
                <a:cs typeface="Calibri"/>
                <a:sym typeface="Calibri"/>
              </a:rPr>
              <a:t>Routinely offered </a:t>
            </a:r>
            <a:r>
              <a:rPr lang="en-US" sz="1800" dirty="0" smtClean="0">
                <a:solidFill>
                  <a:schemeClr val="dk1"/>
                </a:solidFill>
                <a:latin typeface="Calibri"/>
                <a:ea typeface="Calibri"/>
                <a:cs typeface="Calibri"/>
                <a:sym typeface="Calibri"/>
              </a:rPr>
              <a:t>on limited basis in </a:t>
            </a:r>
            <a:r>
              <a:rPr lang="en-US" sz="1800" dirty="0">
                <a:solidFill>
                  <a:schemeClr val="dk1"/>
                </a:solidFill>
                <a:latin typeface="Calibri"/>
                <a:ea typeface="Calibri"/>
                <a:cs typeface="Calibri"/>
                <a:sym typeface="Calibri"/>
              </a:rPr>
              <a:t>industrialized </a:t>
            </a:r>
            <a:r>
              <a:rPr lang="en-US" sz="1800" dirty="0" smtClean="0">
                <a:solidFill>
                  <a:schemeClr val="dk1"/>
                </a:solidFill>
                <a:latin typeface="Calibri"/>
                <a:ea typeface="Calibri"/>
                <a:cs typeface="Calibri"/>
                <a:sym typeface="Calibri"/>
              </a:rPr>
              <a:t>regions</a:t>
            </a:r>
          </a:p>
          <a:p>
            <a:pPr marL="457200" lvl="0" indent="-342900" rtl="0">
              <a:buClr>
                <a:schemeClr val="dk1"/>
              </a:buClr>
              <a:buSzPct val="100000"/>
              <a:buFont typeface="Calibri"/>
              <a:buChar char="●"/>
            </a:pPr>
            <a:r>
              <a:rPr lang="en-US" sz="1800" dirty="0" smtClean="0">
                <a:solidFill>
                  <a:schemeClr val="dk1"/>
                </a:solidFill>
                <a:latin typeface="Calibri"/>
                <a:ea typeface="Calibri"/>
                <a:cs typeface="Calibri"/>
                <a:sym typeface="Calibri"/>
              </a:rPr>
              <a:t>Less developed countries – used for referrals to specialists and other care settings</a:t>
            </a:r>
          </a:p>
          <a:p>
            <a:pPr marL="114300">
              <a:buClr>
                <a:schemeClr val="dk1"/>
              </a:buClr>
              <a:buSzPct val="100000"/>
            </a:pPr>
            <a:endParaRPr lang="en-US" sz="1800" b="1" dirty="0" smtClean="0">
              <a:solidFill>
                <a:schemeClr val="dk1"/>
              </a:solidFill>
              <a:latin typeface="Calibri"/>
              <a:ea typeface="Calibri"/>
              <a:cs typeface="Calibri"/>
              <a:sym typeface="Calibri"/>
            </a:endParaRPr>
          </a:p>
          <a:p>
            <a:pPr marL="114300">
              <a:buClr>
                <a:schemeClr val="dk1"/>
              </a:buClr>
              <a:buSzPct val="100000"/>
            </a:pPr>
            <a:endParaRPr lang="en-US" sz="1800" b="1" dirty="0">
              <a:solidFill>
                <a:schemeClr val="dk1"/>
              </a:solidFill>
              <a:latin typeface="Calibri"/>
              <a:ea typeface="Calibri"/>
              <a:cs typeface="Calibri"/>
              <a:sym typeface="Calibri"/>
            </a:endParaRPr>
          </a:p>
          <a:p>
            <a:pPr marL="114300" lvl="0" rtl="0">
              <a:buClr>
                <a:schemeClr val="dk1"/>
              </a:buClr>
              <a:buSzPct val="100000"/>
            </a:pPr>
            <a:endParaRPr lang="en-US" sz="1800" dirty="0" smtClean="0">
              <a:solidFill>
                <a:schemeClr val="dk1"/>
              </a:solidFill>
              <a:latin typeface="Calibri"/>
              <a:ea typeface="Calibri"/>
              <a:cs typeface="Calibri"/>
              <a:sym typeface="Calibri"/>
            </a:endParaRPr>
          </a:p>
          <a:p>
            <a:pPr marL="114300" lvl="0" rtl="0">
              <a:buClr>
                <a:schemeClr val="dk1"/>
              </a:buClr>
              <a:buSzPct val="100000"/>
            </a:pPr>
            <a:endParaRPr lang="en-US"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2467685"/>
      </p:ext>
    </p:extLst>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type="title"/>
          </p:nvPr>
        </p:nvSpPr>
        <p:spPr>
          <a:xfrm>
            <a:off x="457200" y="3111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i="0" u="none" strike="noStrike" cap="none" baseline="0">
                <a:solidFill>
                  <a:schemeClr val="dk1"/>
                </a:solidFill>
                <a:latin typeface="Calibri"/>
                <a:ea typeface="Calibri"/>
                <a:cs typeface="Calibri"/>
                <a:sym typeface="Calibri"/>
              </a:rPr>
              <a:t>References</a:t>
            </a:r>
          </a:p>
        </p:txBody>
      </p:sp>
      <p:sp>
        <p:nvSpPr>
          <p:cNvPr id="527" name="Shape 527"/>
          <p:cNvSpPr txBox="1">
            <a:spLocks noGrp="1"/>
          </p:cNvSpPr>
          <p:nvPr>
            <p:ph type="body" idx="1"/>
          </p:nvPr>
        </p:nvSpPr>
        <p:spPr>
          <a:xfrm>
            <a:off x="915300" y="1307300"/>
            <a:ext cx="7771500" cy="4748100"/>
          </a:xfrm>
          <a:prstGeom prst="rect">
            <a:avLst/>
          </a:prstGeom>
          <a:noFill/>
          <a:ln>
            <a:noFill/>
          </a:ln>
        </p:spPr>
        <p:txBody>
          <a:bodyPr lIns="91425" tIns="45700" rIns="91425" bIns="45700" anchor="t" anchorCtr="0">
            <a:noAutofit/>
          </a:bodyPr>
          <a:lstStyle/>
          <a:p>
            <a:pPr marL="0" lvl="0" indent="0" rtl="0">
              <a:lnSpc>
                <a:spcPct val="115000"/>
              </a:lnSpc>
              <a:spcBef>
                <a:spcPts val="0"/>
              </a:spcBef>
              <a:buClr>
                <a:schemeClr val="dk1"/>
              </a:buClr>
              <a:buSzPct val="78571"/>
              <a:buFont typeface="Arial"/>
              <a:buNone/>
            </a:pPr>
            <a:r>
              <a:rPr lang="en-US" b="1">
                <a:solidFill>
                  <a:srgbClr val="222222"/>
                </a:solidFill>
                <a:latin typeface="Calibri"/>
                <a:ea typeface="Calibri"/>
                <a:cs typeface="Calibri"/>
                <a:sym typeface="Calibri"/>
              </a:rPr>
              <a:t>Uscher-Pines, L., &amp; Mehrotra, A. </a:t>
            </a:r>
            <a:r>
              <a:rPr lang="en-US">
                <a:solidFill>
                  <a:srgbClr val="222222"/>
                </a:solidFill>
                <a:latin typeface="Calibri"/>
                <a:ea typeface="Calibri"/>
                <a:cs typeface="Calibri"/>
                <a:sym typeface="Calibri"/>
              </a:rPr>
              <a:t>(2014). Analysis Of Teladoc Use Seems To Indicate Expanded Access To Care For Patients Without Prior Connection To A Provider. Health Affairs, 33(2), 258-264. doi: 10.1377/hlthaff.2013.0989</a:t>
            </a:r>
          </a:p>
          <a:p>
            <a:endParaRPr lang="en-US">
              <a:solidFill>
                <a:srgbClr val="222222"/>
              </a:solidFill>
              <a:latin typeface="Calibri"/>
              <a:ea typeface="Calibri"/>
              <a:cs typeface="Calibri"/>
              <a:sym typeface="Calibri"/>
            </a:endParaRPr>
          </a:p>
          <a:p>
            <a:pPr marL="0" lvl="0" indent="0" rtl="0">
              <a:lnSpc>
                <a:spcPct val="115000"/>
              </a:lnSpc>
              <a:spcBef>
                <a:spcPts val="0"/>
              </a:spcBef>
              <a:buClr>
                <a:schemeClr val="dk1"/>
              </a:buClr>
              <a:buSzPct val="78571"/>
              <a:buFont typeface="Arial"/>
              <a:buNone/>
            </a:pPr>
            <a:r>
              <a:rPr lang="en-US" b="1">
                <a:solidFill>
                  <a:schemeClr val="dk1"/>
                </a:solidFill>
                <a:latin typeface="Calibri"/>
                <a:ea typeface="Calibri"/>
                <a:cs typeface="Calibri"/>
                <a:sym typeface="Calibri"/>
              </a:rPr>
              <a:t>Wakefield, M.</a:t>
            </a:r>
            <a:r>
              <a:rPr lang="en-US">
                <a:solidFill>
                  <a:schemeClr val="dk1"/>
                </a:solidFill>
                <a:latin typeface="Calibri"/>
                <a:ea typeface="Calibri"/>
                <a:cs typeface="Calibri"/>
                <a:sym typeface="Calibri"/>
              </a:rPr>
              <a:t> (2010). Health licensing board report to congress: U.S. Department of Health and Human Services Health Resources and Services Administration.</a:t>
            </a:r>
          </a:p>
          <a:p>
            <a:endParaRPr lang="en-US">
              <a:solidFill>
                <a:schemeClr val="dk1"/>
              </a:solidFill>
              <a:latin typeface="Calibri"/>
              <a:ea typeface="Calibri"/>
              <a:cs typeface="Calibri"/>
              <a:sym typeface="Calibri"/>
            </a:endParaRPr>
          </a:p>
          <a:p>
            <a:pPr marL="0" lvl="0" indent="0" rtl="0">
              <a:lnSpc>
                <a:spcPct val="115000"/>
              </a:lnSpc>
              <a:spcBef>
                <a:spcPts val="0"/>
              </a:spcBef>
              <a:buClr>
                <a:schemeClr val="dk1"/>
              </a:buClr>
              <a:buSzPct val="78571"/>
              <a:buFont typeface="Arial"/>
              <a:buNone/>
            </a:pPr>
            <a:r>
              <a:rPr lang="en-US" b="1">
                <a:solidFill>
                  <a:schemeClr val="dk1"/>
                </a:solidFill>
                <a:latin typeface="Calibri"/>
                <a:ea typeface="Calibri"/>
                <a:cs typeface="Calibri"/>
                <a:sym typeface="Calibri"/>
              </a:rPr>
              <a:t>Ways telemedicine can boost care in rural communities. </a:t>
            </a:r>
            <a:r>
              <a:rPr lang="en-US">
                <a:solidFill>
                  <a:schemeClr val="dk1"/>
                </a:solidFill>
                <a:latin typeface="Calibri"/>
                <a:ea typeface="Calibri"/>
                <a:cs typeface="Calibri"/>
                <a:sym typeface="Calibri"/>
              </a:rPr>
              <a:t>(June, 2011). Retrieved from </a:t>
            </a:r>
            <a:r>
              <a:rPr lang="en-US" u="sng">
                <a:solidFill>
                  <a:schemeClr val="hlink"/>
                </a:solidFill>
                <a:latin typeface="Calibri"/>
                <a:ea typeface="Calibri"/>
                <a:cs typeface="Calibri"/>
                <a:sym typeface="Calibri"/>
                <a:hlinkClick r:id="rId3"/>
              </a:rPr>
              <a:t>http://www.healthcareitnews.com/news/5-ways-telemedicine-can-boost-care-rural-communities?page=1</a:t>
            </a:r>
          </a:p>
          <a:p>
            <a:endParaRPr lang="en-US" u="sng">
              <a:solidFill>
                <a:schemeClr val="hlink"/>
              </a:solidFill>
              <a:latin typeface="Calibri"/>
              <a:ea typeface="Calibri"/>
              <a:cs typeface="Calibri"/>
              <a:sym typeface="Calibri"/>
              <a:hlinkClick r:id="rId3"/>
            </a:endParaRPr>
          </a:p>
          <a:p>
            <a:pPr marL="0" lvl="0" indent="0" rtl="0">
              <a:lnSpc>
                <a:spcPct val="115000"/>
              </a:lnSpc>
              <a:spcBef>
                <a:spcPts val="0"/>
              </a:spcBef>
              <a:buClr>
                <a:schemeClr val="dk1"/>
              </a:buClr>
              <a:buSzPct val="78571"/>
              <a:buFont typeface="Arial"/>
              <a:buNone/>
            </a:pPr>
            <a:r>
              <a:rPr lang="en-US" b="1">
                <a:solidFill>
                  <a:srgbClr val="222222"/>
                </a:solidFill>
                <a:latin typeface="Calibri"/>
                <a:ea typeface="Calibri"/>
                <a:cs typeface="Calibri"/>
                <a:sym typeface="Calibri"/>
              </a:rPr>
              <a:t>Weinstein, R. S., Lopez, A. M., Joseph, B. A., Erps, K. A., Holcomb, M., Barker, G. P., &amp; Krupinski, E. A. </a:t>
            </a:r>
            <a:r>
              <a:rPr lang="en-US">
                <a:solidFill>
                  <a:srgbClr val="222222"/>
                </a:solidFill>
                <a:latin typeface="Calibri"/>
                <a:ea typeface="Calibri"/>
                <a:cs typeface="Calibri"/>
                <a:sym typeface="Calibri"/>
              </a:rPr>
              <a:t>(2014). Telemedicine, Telehealth, and Mobile Health Applications That Work: Opportunities and Barriers. The American Journal of Medicine, 127(3), 183-187. doi: </a:t>
            </a:r>
            <a:r>
              <a:rPr lang="en-US" u="sng">
                <a:solidFill>
                  <a:srgbClr val="1155CC"/>
                </a:solidFill>
                <a:latin typeface="Calibri"/>
                <a:ea typeface="Calibri"/>
                <a:cs typeface="Calibri"/>
                <a:sym typeface="Calibri"/>
                <a:hlinkClick r:id="rId4"/>
              </a:rPr>
              <a:t>http://dx.doi.org/10.1016/j.amjmed.2013.09.032</a:t>
            </a:r>
          </a:p>
          <a:p>
            <a:endParaRPr lang="en-US" u="sng">
              <a:solidFill>
                <a:srgbClr val="1155CC"/>
              </a:solidFill>
              <a:latin typeface="Calibri"/>
              <a:ea typeface="Calibri"/>
              <a:cs typeface="Calibri"/>
              <a:sym typeface="Calibri"/>
              <a:hlinkClick r:id="rId4"/>
            </a:endParaRPr>
          </a:p>
          <a:p>
            <a:pPr marL="0" lvl="0" indent="0" rtl="0">
              <a:lnSpc>
                <a:spcPct val="115000"/>
              </a:lnSpc>
              <a:spcBef>
                <a:spcPts val="0"/>
              </a:spcBef>
              <a:buClr>
                <a:schemeClr val="dk1"/>
              </a:buClr>
              <a:buSzPct val="78571"/>
              <a:buFont typeface="Arial"/>
              <a:buNone/>
            </a:pPr>
            <a:r>
              <a:rPr lang="en-US" b="1">
                <a:solidFill>
                  <a:srgbClr val="222222"/>
                </a:solidFill>
                <a:latin typeface="Calibri"/>
                <a:ea typeface="Calibri"/>
                <a:cs typeface="Calibri"/>
                <a:sym typeface="Calibri"/>
              </a:rPr>
              <a:t>World Health Organization. </a:t>
            </a:r>
            <a:r>
              <a:rPr lang="en-US">
                <a:solidFill>
                  <a:srgbClr val="222222"/>
                </a:solidFill>
                <a:latin typeface="Calibri"/>
                <a:ea typeface="Calibri"/>
                <a:cs typeface="Calibri"/>
                <a:sym typeface="Calibri"/>
              </a:rPr>
              <a:t>(2010). ICD-10 Version:2010. from apps.who.int/classifications/icd10/</a:t>
            </a:r>
          </a:p>
          <a:p>
            <a:endParaRPr lang="en-US">
              <a:solidFill>
                <a:srgbClr val="222222"/>
              </a:solidFill>
              <a:latin typeface="Calibri"/>
              <a:ea typeface="Calibri"/>
              <a:cs typeface="Calibri"/>
              <a:sym typeface="Calibri"/>
            </a:endParaRPr>
          </a:p>
          <a:p>
            <a:endParaRPr lang="en-US">
              <a:solidFill>
                <a:srgbClr val="222222"/>
              </a:solidFill>
              <a:latin typeface="Calibri"/>
              <a:ea typeface="Calibri"/>
              <a:cs typeface="Calibri"/>
              <a:sym typeface="Calibri"/>
            </a:endParaRPr>
          </a:p>
          <a:p>
            <a:endParaRPr lang="en-US">
              <a:solidFill>
                <a:srgbClr val="222222"/>
              </a:solidFill>
              <a:latin typeface="Calibri"/>
              <a:ea typeface="Calibri"/>
              <a:cs typeface="Calibri"/>
              <a:sym typeface="Calibri"/>
            </a:endParaRP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Shape 533"/>
          <p:cNvSpPr txBox="1">
            <a:spLocks noGrp="1"/>
          </p:cNvSpPr>
          <p:nvPr>
            <p:ph type="title"/>
          </p:nvPr>
        </p:nvSpPr>
        <p:spPr>
          <a:xfrm>
            <a:off x="457200" y="3111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i="0" u="none" strike="noStrike" cap="none" baseline="0">
                <a:solidFill>
                  <a:schemeClr val="dk1"/>
                </a:solidFill>
                <a:latin typeface="Calibri"/>
                <a:ea typeface="Calibri"/>
                <a:cs typeface="Calibri"/>
                <a:sym typeface="Calibri"/>
              </a:rPr>
              <a:t>References</a:t>
            </a:r>
          </a:p>
        </p:txBody>
      </p:sp>
      <p:sp>
        <p:nvSpPr>
          <p:cNvPr id="534" name="Shape 534"/>
          <p:cNvSpPr txBox="1">
            <a:spLocks noGrp="1"/>
          </p:cNvSpPr>
          <p:nvPr>
            <p:ph type="body" idx="1"/>
          </p:nvPr>
        </p:nvSpPr>
        <p:spPr>
          <a:xfrm>
            <a:off x="915300" y="1307300"/>
            <a:ext cx="7771500" cy="4748100"/>
          </a:xfrm>
          <a:prstGeom prst="rect">
            <a:avLst/>
          </a:prstGeom>
          <a:noFill/>
          <a:ln>
            <a:noFill/>
          </a:ln>
        </p:spPr>
        <p:txBody>
          <a:bodyPr lIns="91425" tIns="45700" rIns="91425" bIns="45700" anchor="t" anchorCtr="0">
            <a:noAutofit/>
          </a:bodyPr>
          <a:lstStyle/>
          <a:p>
            <a:pPr marL="0" lvl="0" indent="0" rtl="0">
              <a:lnSpc>
                <a:spcPct val="115000"/>
              </a:lnSpc>
              <a:spcBef>
                <a:spcPts val="0"/>
              </a:spcBef>
              <a:buClr>
                <a:schemeClr val="dk1"/>
              </a:buClr>
              <a:buSzPct val="78571"/>
              <a:buFont typeface="Arial"/>
              <a:buNone/>
            </a:pPr>
            <a:r>
              <a:rPr lang="en-US" b="1">
                <a:solidFill>
                  <a:srgbClr val="222222"/>
                </a:solidFill>
                <a:latin typeface="Calibri"/>
                <a:ea typeface="Calibri"/>
                <a:cs typeface="Calibri"/>
                <a:sym typeface="Calibri"/>
              </a:rPr>
              <a:t>World Health Organization. </a:t>
            </a:r>
            <a:r>
              <a:rPr lang="en-US">
                <a:solidFill>
                  <a:srgbClr val="222222"/>
                </a:solidFill>
                <a:latin typeface="Calibri"/>
                <a:ea typeface="Calibri"/>
                <a:cs typeface="Calibri"/>
                <a:sym typeface="Calibri"/>
              </a:rPr>
              <a:t>(2010). Telemedicine: opportunities and developments in Member States: report on the second global survey on eHealth. World Health Organization.</a:t>
            </a:r>
          </a:p>
          <a:p>
            <a:endParaRPr lang="en-US">
              <a:solidFill>
                <a:srgbClr val="222222"/>
              </a:solidFill>
              <a:latin typeface="Calibri"/>
              <a:ea typeface="Calibri"/>
              <a:cs typeface="Calibri"/>
              <a:sym typeface="Calibri"/>
            </a:endParaRPr>
          </a:p>
          <a:p>
            <a:pPr marL="0" lvl="0" indent="0" rtl="0">
              <a:lnSpc>
                <a:spcPct val="115000"/>
              </a:lnSpc>
              <a:spcBef>
                <a:spcPts val="0"/>
              </a:spcBef>
              <a:buClr>
                <a:schemeClr val="dk1"/>
              </a:buClr>
              <a:buSzPct val="78571"/>
              <a:buFont typeface="Arial"/>
              <a:buNone/>
            </a:pPr>
            <a:r>
              <a:rPr lang="en-US" b="1">
                <a:solidFill>
                  <a:srgbClr val="222222"/>
                </a:solidFill>
                <a:latin typeface="Calibri"/>
                <a:ea typeface="Calibri"/>
                <a:cs typeface="Calibri"/>
                <a:sym typeface="Calibri"/>
              </a:rPr>
              <a:t>Ziefle, M., Klack, L., Wilkowska, W., &amp; Holzinger, A.</a:t>
            </a:r>
            <a:r>
              <a:rPr lang="en-US">
                <a:solidFill>
                  <a:srgbClr val="222222"/>
                </a:solidFill>
                <a:latin typeface="Calibri"/>
                <a:ea typeface="Calibri"/>
                <a:cs typeface="Calibri"/>
                <a:sym typeface="Calibri"/>
              </a:rPr>
              <a:t> (2013). Acceptance of Telemedical Treatments–A Medical Professional Point of View. In </a:t>
            </a:r>
            <a:r>
              <a:rPr lang="en-US" i="1">
                <a:solidFill>
                  <a:srgbClr val="222222"/>
                </a:solidFill>
                <a:latin typeface="Calibri"/>
                <a:ea typeface="Calibri"/>
                <a:cs typeface="Calibri"/>
                <a:sym typeface="Calibri"/>
              </a:rPr>
              <a:t>Human Interface and the Management of Information. Information and Interaction for Health, Safety, Mobility and Complex Environments</a:t>
            </a:r>
            <a:r>
              <a:rPr lang="en-US">
                <a:solidFill>
                  <a:srgbClr val="222222"/>
                </a:solidFill>
                <a:latin typeface="Calibri"/>
                <a:ea typeface="Calibri"/>
                <a:cs typeface="Calibri"/>
                <a:sym typeface="Calibri"/>
              </a:rPr>
              <a:t> (pp. 325-334). Springer Berlin Heidelberg. </a:t>
            </a:r>
          </a:p>
          <a:p>
            <a:endParaRPr lang="en-US">
              <a:solidFill>
                <a:srgbClr val="222222"/>
              </a:solidFill>
              <a:latin typeface="Calibri"/>
              <a:ea typeface="Calibri"/>
              <a:cs typeface="Calibri"/>
              <a:sym typeface="Calibri"/>
            </a:endParaRPr>
          </a:p>
          <a:p>
            <a:endParaRPr lang="en-US">
              <a:solidFill>
                <a:srgbClr val="222222"/>
              </a:solidFill>
              <a:latin typeface="Calibri"/>
              <a:ea typeface="Calibri"/>
              <a:cs typeface="Calibri"/>
              <a:sym typeface="Calibri"/>
            </a:endParaRPr>
          </a:p>
          <a:p>
            <a:endParaRPr lang="en-US">
              <a:solidFill>
                <a:srgbClr val="222222"/>
              </a:solidFill>
              <a:latin typeface="Calibri"/>
              <a:ea typeface="Calibri"/>
              <a:cs typeface="Calibri"/>
              <a:sym typeface="Calibri"/>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6159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dirty="0" smtClean="0">
                <a:solidFill>
                  <a:schemeClr val="dk1"/>
                </a:solidFill>
                <a:latin typeface="Calibri"/>
                <a:ea typeface="Calibri"/>
                <a:cs typeface="Calibri"/>
                <a:sym typeface="Calibri"/>
              </a:rPr>
              <a:t>Current Payer Acceptance/Reimbursement</a:t>
            </a:r>
            <a:endParaRPr lang="en-US" sz="2800" b="1" dirty="0">
              <a:solidFill>
                <a:schemeClr val="dk1"/>
              </a:solidFill>
              <a:latin typeface="Calibri"/>
              <a:ea typeface="Calibri"/>
              <a:cs typeface="Calibri"/>
              <a:sym typeface="Calibri"/>
            </a:endParaRPr>
          </a:p>
        </p:txBody>
      </p:sp>
      <p:sp>
        <p:nvSpPr>
          <p:cNvPr id="68" name="Shape 68"/>
          <p:cNvSpPr txBox="1"/>
          <p:nvPr/>
        </p:nvSpPr>
        <p:spPr>
          <a:xfrm>
            <a:off x="517350" y="1265025"/>
            <a:ext cx="8412900" cy="4392600"/>
          </a:xfrm>
          <a:prstGeom prst="rect">
            <a:avLst/>
          </a:prstGeom>
          <a:noFill/>
          <a:ln>
            <a:noFill/>
          </a:ln>
        </p:spPr>
        <p:txBody>
          <a:bodyPr lIns="91425" tIns="91425" rIns="91425" bIns="91425" anchor="t" anchorCtr="0">
            <a:noAutofit/>
          </a:bodyPr>
          <a:lstStyle/>
          <a:p>
            <a:endParaRPr/>
          </a:p>
        </p:txBody>
      </p:sp>
      <p:sp>
        <p:nvSpPr>
          <p:cNvPr id="69" name="Shape 69"/>
          <p:cNvSpPr txBox="1"/>
          <p:nvPr/>
        </p:nvSpPr>
        <p:spPr>
          <a:xfrm>
            <a:off x="1119300" y="1265025"/>
            <a:ext cx="7567500" cy="5353489"/>
          </a:xfrm>
          <a:prstGeom prst="rect">
            <a:avLst/>
          </a:prstGeom>
        </p:spPr>
        <p:txBody>
          <a:bodyPr lIns="91425" tIns="91425" rIns="91425" bIns="91425" anchor="t" anchorCtr="0">
            <a:noAutofit/>
          </a:bodyPr>
          <a:lstStyle/>
          <a:p>
            <a:pPr lvl="0"/>
            <a:r>
              <a:rPr lang="en-US" sz="1800" b="1" dirty="0">
                <a:solidFill>
                  <a:schemeClr val="dk1"/>
                </a:solidFill>
                <a:latin typeface="Calibri"/>
                <a:ea typeface="Calibri"/>
                <a:cs typeface="Calibri"/>
                <a:sym typeface="Calibri"/>
              </a:rPr>
              <a:t>Medicare</a:t>
            </a:r>
          </a:p>
          <a:p>
            <a:pPr marL="457200" lvl="0" indent="-342900">
              <a:buClr>
                <a:srgbClr val="000000"/>
              </a:buClr>
              <a:buSzPct val="100000"/>
              <a:buFont typeface="Calibri"/>
              <a:buChar char="●"/>
            </a:pPr>
            <a:r>
              <a:rPr lang="en-US" sz="1800" dirty="0" err="1">
                <a:solidFill>
                  <a:schemeClr val="dk1"/>
                </a:solidFill>
                <a:latin typeface="Calibri"/>
                <a:ea typeface="Calibri"/>
                <a:cs typeface="Calibri"/>
                <a:sym typeface="Calibri"/>
              </a:rPr>
              <a:t>Teleradiology</a:t>
            </a:r>
            <a:r>
              <a:rPr lang="en-US" sz="1800" dirty="0">
                <a:solidFill>
                  <a:schemeClr val="dk1"/>
                </a:solidFill>
                <a:latin typeface="Calibri"/>
                <a:ea typeface="Calibri"/>
                <a:cs typeface="Calibri"/>
                <a:sym typeface="Calibri"/>
              </a:rPr>
              <a:t> and </a:t>
            </a:r>
            <a:r>
              <a:rPr lang="en-US" sz="1800" dirty="0" err="1">
                <a:solidFill>
                  <a:schemeClr val="dk1"/>
                </a:solidFill>
                <a:latin typeface="Calibri"/>
                <a:ea typeface="Calibri"/>
                <a:cs typeface="Calibri"/>
                <a:sym typeface="Calibri"/>
              </a:rPr>
              <a:t>telepathology</a:t>
            </a:r>
            <a:r>
              <a:rPr lang="en-US" sz="1800" dirty="0">
                <a:solidFill>
                  <a:schemeClr val="dk1"/>
                </a:solidFill>
                <a:latin typeface="Calibri"/>
                <a:ea typeface="Calibri"/>
                <a:cs typeface="Calibri"/>
                <a:sym typeface="Calibri"/>
              </a:rPr>
              <a:t> are </a:t>
            </a:r>
            <a:r>
              <a:rPr lang="en-US" sz="1800" dirty="0" smtClean="0">
                <a:solidFill>
                  <a:schemeClr val="dk1"/>
                </a:solidFill>
                <a:latin typeface="Calibri"/>
                <a:ea typeface="Calibri"/>
                <a:cs typeface="Calibri"/>
                <a:sym typeface="Calibri"/>
              </a:rPr>
              <a:t>billable services</a:t>
            </a:r>
            <a:endParaRPr lang="en-US" sz="1800" dirty="0">
              <a:solidFill>
                <a:schemeClr val="dk1"/>
              </a:solidFill>
              <a:latin typeface="Calibri"/>
              <a:ea typeface="Calibri"/>
              <a:cs typeface="Calibri"/>
              <a:sym typeface="Calibri"/>
            </a:endParaRPr>
          </a:p>
          <a:p>
            <a:pPr marL="457200" lvl="0" indent="-342900">
              <a:buClr>
                <a:srgbClr val="000000"/>
              </a:buClr>
              <a:buSzPct val="100000"/>
              <a:buFont typeface="Calibri"/>
              <a:buChar char="●"/>
            </a:pPr>
            <a:r>
              <a:rPr lang="en-US" sz="1800" dirty="0">
                <a:solidFill>
                  <a:schemeClr val="dk1"/>
                </a:solidFill>
                <a:latin typeface="Calibri"/>
                <a:ea typeface="Calibri"/>
                <a:cs typeface="Calibri"/>
                <a:sym typeface="Calibri"/>
              </a:rPr>
              <a:t>Telemedicine generally covered only at rural locations</a:t>
            </a:r>
          </a:p>
          <a:p>
            <a:pPr marL="457200" lvl="1" indent="-342900">
              <a:buClr>
                <a:srgbClr val="000000"/>
              </a:buClr>
              <a:buSzPct val="100000"/>
              <a:buFont typeface="Calibri"/>
              <a:buChar char="●"/>
            </a:pPr>
            <a:r>
              <a:rPr lang="en-US" sz="1800" dirty="0">
                <a:solidFill>
                  <a:schemeClr val="dk1"/>
                </a:solidFill>
                <a:latin typeface="Calibri"/>
                <a:ea typeface="Calibri"/>
                <a:cs typeface="Calibri"/>
                <a:sym typeface="Calibri"/>
              </a:rPr>
              <a:t>2014:  T</a:t>
            </a:r>
            <a:r>
              <a:rPr lang="en-US" sz="1800" dirty="0" smtClean="0">
                <a:solidFill>
                  <a:schemeClr val="dk1"/>
                </a:solidFill>
                <a:latin typeface="Calibri"/>
                <a:ea typeface="Calibri"/>
                <a:cs typeface="Calibri"/>
                <a:sym typeface="Calibri"/>
              </a:rPr>
              <a:t>elemedicine </a:t>
            </a:r>
            <a:r>
              <a:rPr lang="en-US" sz="1800" dirty="0">
                <a:solidFill>
                  <a:schemeClr val="dk1"/>
                </a:solidFill>
                <a:latin typeface="Calibri"/>
                <a:ea typeface="Calibri"/>
                <a:cs typeface="Calibri"/>
                <a:sym typeface="Calibri"/>
              </a:rPr>
              <a:t>for “transitional care management and chronic care</a:t>
            </a:r>
            <a:r>
              <a:rPr lang="en-US" sz="1800" dirty="0" smtClean="0">
                <a:solidFill>
                  <a:schemeClr val="dk1"/>
                </a:solidFill>
                <a:latin typeface="Calibri"/>
                <a:ea typeface="Calibri"/>
                <a:cs typeface="Calibri"/>
                <a:sym typeface="Calibri"/>
              </a:rPr>
              <a:t>” now reimbursed</a:t>
            </a:r>
            <a:endParaRPr lang="en-US" sz="1800" dirty="0">
              <a:solidFill>
                <a:schemeClr val="dk1"/>
              </a:solidFill>
              <a:latin typeface="Calibri"/>
              <a:ea typeface="Calibri"/>
              <a:cs typeface="Calibri"/>
              <a:sym typeface="Calibri"/>
            </a:endParaRPr>
          </a:p>
          <a:p>
            <a:pPr marL="457200" lvl="0" indent="-342900">
              <a:buClr>
                <a:schemeClr val="dk1"/>
              </a:buClr>
              <a:buSzPct val="100000"/>
              <a:buFont typeface="Calibri"/>
              <a:buChar char="●"/>
            </a:pPr>
            <a:r>
              <a:rPr lang="en-US" sz="1800" dirty="0" smtClean="0">
                <a:solidFill>
                  <a:schemeClr val="dk1"/>
                </a:solidFill>
                <a:latin typeface="Calibri"/>
                <a:ea typeface="Calibri"/>
                <a:cs typeface="Calibri"/>
                <a:sym typeface="Calibri"/>
              </a:rPr>
              <a:t>Reimbursement for services often limited by provider type</a:t>
            </a:r>
            <a:endParaRPr lang="en-US" sz="1800" b="1" dirty="0">
              <a:solidFill>
                <a:schemeClr val="dk1"/>
              </a:solidFill>
              <a:latin typeface="Calibri"/>
              <a:ea typeface="Calibri"/>
              <a:cs typeface="Calibri"/>
              <a:sym typeface="Calibri"/>
            </a:endParaRPr>
          </a:p>
          <a:p>
            <a:pPr lvl="0"/>
            <a:endParaRPr lang="en-US" sz="1800" b="1" dirty="0" smtClean="0">
              <a:solidFill>
                <a:schemeClr val="dk1"/>
              </a:solidFill>
              <a:latin typeface="Calibri"/>
              <a:ea typeface="Calibri"/>
              <a:cs typeface="Calibri"/>
              <a:sym typeface="Calibri"/>
            </a:endParaRPr>
          </a:p>
          <a:p>
            <a:pPr lvl="0"/>
            <a:r>
              <a:rPr lang="en-US" sz="1800" b="1" dirty="0">
                <a:solidFill>
                  <a:schemeClr val="dk1"/>
                </a:solidFill>
                <a:latin typeface="Calibri"/>
                <a:ea typeface="Calibri"/>
                <a:cs typeface="Calibri"/>
                <a:sym typeface="Calibri"/>
              </a:rPr>
              <a:t>Medicaid</a:t>
            </a:r>
          </a:p>
          <a:p>
            <a:pPr marL="457200" lvl="0" indent="-342900">
              <a:buClr>
                <a:srgbClr val="000000"/>
              </a:buClr>
              <a:buSzPct val="100000"/>
              <a:buFont typeface="Calibri"/>
              <a:buChar char="●"/>
            </a:pPr>
            <a:r>
              <a:rPr lang="en-US" sz="1800" dirty="0">
                <a:solidFill>
                  <a:schemeClr val="dk1"/>
                </a:solidFill>
                <a:latin typeface="Calibri"/>
                <a:ea typeface="Calibri"/>
                <a:cs typeface="Calibri"/>
                <a:sym typeface="Calibri"/>
              </a:rPr>
              <a:t>45 states have some coverage;  varies by state</a:t>
            </a:r>
          </a:p>
          <a:p>
            <a:pPr marL="457200" lvl="0" indent="-342900">
              <a:buClr>
                <a:srgbClr val="000000"/>
              </a:buClr>
              <a:buSzPct val="100000"/>
              <a:buFont typeface="Calibri"/>
              <a:buChar char="●"/>
            </a:pPr>
            <a:r>
              <a:rPr lang="en-US" sz="1800" dirty="0">
                <a:solidFill>
                  <a:schemeClr val="dk1"/>
                </a:solidFill>
                <a:latin typeface="Calibri"/>
                <a:ea typeface="Calibri"/>
                <a:cs typeface="Calibri"/>
                <a:sym typeface="Calibri"/>
              </a:rPr>
              <a:t>“State Practice Acts”</a:t>
            </a:r>
          </a:p>
          <a:p>
            <a:pPr marL="457200" lvl="0" indent="-342900">
              <a:buClr>
                <a:srgbClr val="000000"/>
              </a:buClr>
              <a:buSzPct val="100000"/>
              <a:buFont typeface="Calibri"/>
              <a:buChar char="●"/>
            </a:pPr>
            <a:r>
              <a:rPr lang="en-US" sz="1800" dirty="0">
                <a:solidFill>
                  <a:schemeClr val="dk1"/>
                </a:solidFill>
                <a:latin typeface="Calibri"/>
                <a:ea typeface="Calibri"/>
                <a:cs typeface="Calibri"/>
                <a:sym typeface="Calibri"/>
              </a:rPr>
              <a:t>Increasing in adoption</a:t>
            </a:r>
          </a:p>
          <a:p>
            <a:pPr lvl="0"/>
            <a:endParaRPr lang="en-US" sz="1800" b="1" dirty="0" smtClean="0">
              <a:solidFill>
                <a:schemeClr val="dk1"/>
              </a:solidFill>
              <a:latin typeface="Calibri"/>
              <a:ea typeface="Calibri"/>
              <a:cs typeface="Calibri"/>
              <a:sym typeface="Calibri"/>
            </a:endParaRPr>
          </a:p>
          <a:p>
            <a:pPr lvl="0"/>
            <a:r>
              <a:rPr lang="en-US" sz="1800" b="1" dirty="0" smtClean="0">
                <a:solidFill>
                  <a:schemeClr val="dk1"/>
                </a:solidFill>
                <a:latin typeface="Calibri"/>
                <a:ea typeface="Calibri"/>
                <a:cs typeface="Calibri"/>
                <a:sym typeface="Calibri"/>
              </a:rPr>
              <a:t>Private Payers</a:t>
            </a:r>
          </a:p>
          <a:p>
            <a:pPr marL="457200" lvl="0" indent="-342900">
              <a:buClr>
                <a:schemeClr val="dk1"/>
              </a:buClr>
              <a:buSzPct val="100000"/>
              <a:buFont typeface="Calibri"/>
              <a:buChar char="●"/>
            </a:pPr>
            <a:r>
              <a:rPr lang="en-US" sz="1800" dirty="0" smtClean="0">
                <a:solidFill>
                  <a:schemeClr val="dk1"/>
                </a:solidFill>
                <a:latin typeface="Calibri"/>
                <a:ea typeface="Calibri"/>
                <a:cs typeface="Calibri"/>
                <a:sym typeface="Calibri"/>
              </a:rPr>
              <a:t>20 states and D.C. have passed “parity” legislation</a:t>
            </a:r>
          </a:p>
          <a:p>
            <a:pPr marL="457200" lvl="2" indent="-342900">
              <a:buClr>
                <a:schemeClr val="dk1"/>
              </a:buClr>
              <a:buSzPct val="100000"/>
              <a:buFont typeface="Calibri"/>
              <a:buChar char="●"/>
            </a:pPr>
            <a:r>
              <a:rPr lang="en-US" sz="1800" dirty="0" smtClean="0">
                <a:solidFill>
                  <a:schemeClr val="dk1"/>
                </a:solidFill>
                <a:latin typeface="Calibri"/>
                <a:ea typeface="Calibri"/>
                <a:cs typeface="Calibri"/>
                <a:sym typeface="Calibri"/>
              </a:rPr>
              <a:t>Examples:</a:t>
            </a:r>
          </a:p>
          <a:p>
            <a:pPr marL="1258888" lvl="2" indent="-342900">
              <a:buClr>
                <a:schemeClr val="dk1"/>
              </a:buClr>
              <a:buSzPct val="100000"/>
              <a:buFont typeface="Calibri"/>
              <a:buChar char="●"/>
            </a:pPr>
            <a:r>
              <a:rPr lang="en-US" sz="1800" dirty="0" smtClean="0">
                <a:solidFill>
                  <a:schemeClr val="dk1"/>
                </a:solidFill>
                <a:latin typeface="Calibri"/>
                <a:ea typeface="Calibri"/>
                <a:cs typeface="Calibri"/>
                <a:sym typeface="Calibri"/>
              </a:rPr>
              <a:t>California – prohibits requirement of in-person visits that can be provided via telemedicine services</a:t>
            </a:r>
          </a:p>
          <a:p>
            <a:pPr marL="1258888" lvl="2" indent="-342900">
              <a:buClr>
                <a:schemeClr val="dk1"/>
              </a:buClr>
              <a:buSzPct val="100000"/>
              <a:buFont typeface="Calibri"/>
              <a:buChar char="●"/>
            </a:pPr>
            <a:r>
              <a:rPr lang="en-US" sz="1800" dirty="0" smtClean="0">
                <a:solidFill>
                  <a:schemeClr val="dk1"/>
                </a:solidFill>
                <a:latin typeface="Calibri"/>
                <a:ea typeface="Calibri"/>
                <a:cs typeface="Calibri"/>
                <a:sym typeface="Calibri"/>
              </a:rPr>
              <a:t>Oklahoma – reimburses for chronic care screenings done via telemedicine consultations</a:t>
            </a:r>
            <a:endParaRPr lang="en-US" sz="1800" dirty="0">
              <a:solidFill>
                <a:schemeClr val="dk1"/>
              </a:solidFill>
              <a:latin typeface="Calibri"/>
              <a:ea typeface="Calibri"/>
              <a:cs typeface="Calibri"/>
              <a:sym typeface="Calibri"/>
            </a:endParaRPr>
          </a:p>
          <a:p>
            <a:pPr marL="114300" lvl="0">
              <a:buClr>
                <a:srgbClr val="000000"/>
              </a:buClr>
              <a:buSzPct val="100000"/>
            </a:pPr>
            <a:endParaRPr lang="en-US" sz="1800" b="1" dirty="0">
              <a:solidFill>
                <a:schemeClr val="dk1"/>
              </a:solidFill>
              <a:latin typeface="Calibri"/>
              <a:ea typeface="Calibri"/>
              <a:cs typeface="Calibri"/>
              <a:sym typeface="Calibri"/>
            </a:endParaRPr>
          </a:p>
          <a:p>
            <a:pPr marL="114300">
              <a:buClr>
                <a:schemeClr val="dk1"/>
              </a:buClr>
              <a:buSzPct val="100000"/>
            </a:pPr>
            <a:endParaRPr lang="en-US" sz="1800" b="1" dirty="0">
              <a:solidFill>
                <a:schemeClr val="dk1"/>
              </a:solidFill>
              <a:latin typeface="Calibri"/>
              <a:ea typeface="Calibri"/>
              <a:cs typeface="Calibri"/>
              <a:sym typeface="Calibri"/>
            </a:endParaRPr>
          </a:p>
          <a:p>
            <a:pPr marL="114300" lvl="0" rtl="0">
              <a:buClr>
                <a:schemeClr val="dk1"/>
              </a:buClr>
              <a:buSzPct val="100000"/>
            </a:pPr>
            <a:endParaRPr lang="en-US" sz="1800" dirty="0" smtClean="0">
              <a:solidFill>
                <a:schemeClr val="dk1"/>
              </a:solidFill>
              <a:latin typeface="Calibri"/>
              <a:ea typeface="Calibri"/>
              <a:cs typeface="Calibri"/>
              <a:sym typeface="Calibri"/>
            </a:endParaRPr>
          </a:p>
          <a:p>
            <a:pPr marL="114300" lvl="0" rtl="0">
              <a:buClr>
                <a:schemeClr val="dk1"/>
              </a:buClr>
              <a:buSzPct val="100000"/>
            </a:pPr>
            <a:endParaRPr lang="en-US"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8747684"/>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6159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a:solidFill>
                  <a:schemeClr val="dk1"/>
                </a:solidFill>
                <a:latin typeface="Calibri"/>
                <a:ea typeface="Calibri"/>
                <a:cs typeface="Calibri"/>
                <a:sym typeface="Calibri"/>
              </a:rPr>
              <a:t>Telemedicine Licensure</a:t>
            </a:r>
          </a:p>
        </p:txBody>
      </p:sp>
      <p:sp>
        <p:nvSpPr>
          <p:cNvPr id="174" name="Shape 174"/>
          <p:cNvSpPr txBox="1"/>
          <p:nvPr/>
        </p:nvSpPr>
        <p:spPr>
          <a:xfrm>
            <a:off x="517350" y="1265025"/>
            <a:ext cx="8412900" cy="4392600"/>
          </a:xfrm>
          <a:prstGeom prst="rect">
            <a:avLst/>
          </a:prstGeom>
          <a:noFill/>
          <a:ln>
            <a:noFill/>
          </a:ln>
        </p:spPr>
        <p:txBody>
          <a:bodyPr lIns="91425" tIns="91425" rIns="91425" bIns="91425" anchor="t" anchorCtr="0">
            <a:noAutofit/>
          </a:bodyPr>
          <a:lstStyle/>
          <a:p>
            <a:endParaRPr/>
          </a:p>
        </p:txBody>
      </p:sp>
      <p:pic>
        <p:nvPicPr>
          <p:cNvPr id="175" name="Shape 175"/>
          <p:cNvPicPr preferRelativeResize="0"/>
          <p:nvPr/>
        </p:nvPicPr>
        <p:blipFill>
          <a:blip r:embed="rId3"/>
          <a:stretch>
            <a:fillRect/>
          </a:stretch>
        </p:blipFill>
        <p:spPr>
          <a:xfrm>
            <a:off x="1513947" y="1762625"/>
            <a:ext cx="7172852" cy="43926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6159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a:solidFill>
                  <a:schemeClr val="dk1"/>
                </a:solidFill>
                <a:latin typeface="Calibri"/>
                <a:ea typeface="Calibri"/>
                <a:cs typeface="Calibri"/>
                <a:sym typeface="Calibri"/>
              </a:rPr>
              <a:t>Telemedicine Licensure</a:t>
            </a:r>
          </a:p>
        </p:txBody>
      </p:sp>
      <p:sp>
        <p:nvSpPr>
          <p:cNvPr id="182" name="Shape 182"/>
          <p:cNvSpPr txBox="1"/>
          <p:nvPr/>
        </p:nvSpPr>
        <p:spPr>
          <a:xfrm>
            <a:off x="517350" y="1265025"/>
            <a:ext cx="8412900" cy="4392600"/>
          </a:xfrm>
          <a:prstGeom prst="rect">
            <a:avLst/>
          </a:prstGeom>
          <a:noFill/>
          <a:ln>
            <a:noFill/>
          </a:ln>
        </p:spPr>
        <p:txBody>
          <a:bodyPr lIns="91425" tIns="91425" rIns="91425" bIns="91425" anchor="t" anchorCtr="0">
            <a:noAutofit/>
          </a:bodyPr>
          <a:lstStyle/>
          <a:p>
            <a:endParaRPr/>
          </a:p>
        </p:txBody>
      </p:sp>
      <p:sp>
        <p:nvSpPr>
          <p:cNvPr id="183" name="Shape 183"/>
          <p:cNvSpPr txBox="1"/>
          <p:nvPr/>
        </p:nvSpPr>
        <p:spPr>
          <a:xfrm>
            <a:off x="1119400" y="1556875"/>
            <a:ext cx="7567500" cy="1428299"/>
          </a:xfrm>
          <a:prstGeom prst="rect">
            <a:avLst/>
          </a:prstGeom>
        </p:spPr>
        <p:txBody>
          <a:bodyPr lIns="91425" tIns="91425" rIns="91425" bIns="91425" anchor="t" anchorCtr="0">
            <a:noAutofit/>
          </a:bodyPr>
          <a:lstStyle/>
          <a:p>
            <a:pPr lvl="0" rtl="0">
              <a:buClr>
                <a:schemeClr val="dk1"/>
              </a:buClr>
              <a:buSzPct val="45833"/>
              <a:buFont typeface="Arial"/>
              <a:buNone/>
            </a:pPr>
            <a:r>
              <a:rPr lang="en-US" sz="2400">
                <a:solidFill>
                  <a:schemeClr val="dk1"/>
                </a:solidFill>
                <a:latin typeface="Calibri"/>
                <a:ea typeface="Calibri"/>
                <a:cs typeface="Calibri"/>
                <a:sym typeface="Calibri"/>
              </a:rPr>
              <a:t>Current licensure requirements limit practitioners’ ability to treat patients across state lines, which hinders access to care.</a:t>
            </a:r>
          </a:p>
          <a:p>
            <a:endParaRPr lang="en-US" sz="2400">
              <a:solidFill>
                <a:schemeClr val="dk1"/>
              </a:solidFill>
              <a:latin typeface="Calibri"/>
              <a:ea typeface="Calibri"/>
              <a:cs typeface="Calibri"/>
              <a:sym typeface="Calibri"/>
            </a:endParaRPr>
          </a:p>
          <a:p>
            <a:endParaRPr lang="en-US" sz="2400">
              <a:solidFill>
                <a:schemeClr val="dk1"/>
              </a:solidFill>
              <a:latin typeface="Calibri"/>
              <a:ea typeface="Calibri"/>
              <a:cs typeface="Calibri"/>
              <a:sym typeface="Calibri"/>
            </a:endParaRPr>
          </a:p>
        </p:txBody>
      </p:sp>
      <p:sp>
        <p:nvSpPr>
          <p:cNvPr id="184" name="Shape 184"/>
          <p:cNvSpPr txBox="1">
            <a:spLocks noGrp="1"/>
          </p:cNvSpPr>
          <p:nvPr>
            <p:ph type="body" idx="1"/>
          </p:nvPr>
        </p:nvSpPr>
        <p:spPr>
          <a:xfrm>
            <a:off x="457200" y="2985175"/>
            <a:ext cx="4038599" cy="2510699"/>
          </a:xfrm>
          <a:prstGeom prst="rect">
            <a:avLst/>
          </a:prstGeom>
          <a:noFill/>
          <a:ln>
            <a:noFill/>
          </a:ln>
        </p:spPr>
        <p:txBody>
          <a:bodyPr lIns="91425" tIns="45700" rIns="91425" bIns="45700" anchor="t" anchorCtr="0">
            <a:noAutofit/>
          </a:bodyPr>
          <a:lstStyle/>
          <a:p>
            <a:pPr marL="457200" lvl="0" indent="-342900" rtl="0">
              <a:lnSpc>
                <a:spcPct val="115000"/>
              </a:lnSpc>
              <a:spcBef>
                <a:spcPts val="0"/>
              </a:spcBef>
              <a:buClr>
                <a:schemeClr val="dk1"/>
              </a:buClr>
              <a:buSzPct val="100000"/>
              <a:buFont typeface="Calibri"/>
              <a:buChar char="●"/>
            </a:pPr>
            <a:r>
              <a:rPr lang="en-US" sz="1800">
                <a:solidFill>
                  <a:schemeClr val="dk1"/>
                </a:solidFill>
                <a:latin typeface="Calibri"/>
                <a:ea typeface="Calibri"/>
                <a:cs typeface="Calibri"/>
                <a:sym typeface="Calibri"/>
              </a:rPr>
              <a:t>American Telemedicine Association (ATA)</a:t>
            </a:r>
          </a:p>
          <a:p>
            <a:pPr marL="457200" lvl="0" indent="-342900" rtl="0">
              <a:lnSpc>
                <a:spcPct val="115000"/>
              </a:lnSpc>
              <a:spcBef>
                <a:spcPts val="0"/>
              </a:spcBef>
              <a:buClr>
                <a:schemeClr val="dk1"/>
              </a:buClr>
              <a:buSzPct val="100000"/>
              <a:buFont typeface="Calibri"/>
              <a:buChar char="●"/>
            </a:pPr>
            <a:r>
              <a:rPr lang="en-US" sz="1800">
                <a:solidFill>
                  <a:schemeClr val="dk1"/>
                </a:solidFill>
                <a:latin typeface="Calibri"/>
                <a:ea typeface="Calibri"/>
                <a:cs typeface="Calibri"/>
                <a:sym typeface="Calibri"/>
              </a:rPr>
              <a:t>Federation of State Medical Boards</a:t>
            </a:r>
          </a:p>
          <a:p>
            <a:pPr marL="457200" lvl="0" indent="-342900" rtl="0">
              <a:lnSpc>
                <a:spcPct val="115000"/>
              </a:lnSpc>
              <a:spcBef>
                <a:spcPts val="0"/>
              </a:spcBef>
              <a:buClr>
                <a:schemeClr val="dk1"/>
              </a:buClr>
              <a:buSzPct val="100000"/>
              <a:buFont typeface="Calibri"/>
              <a:buChar char="●"/>
            </a:pPr>
            <a:r>
              <a:rPr lang="en-US" sz="1800">
                <a:solidFill>
                  <a:schemeClr val="dk1"/>
                </a:solidFill>
                <a:latin typeface="Calibri"/>
                <a:ea typeface="Calibri"/>
                <a:cs typeface="Calibri"/>
                <a:sym typeface="Calibri"/>
              </a:rPr>
              <a:t>National Council of State Boards of Nursing</a:t>
            </a:r>
          </a:p>
          <a:p>
            <a:pPr marL="457200" lvl="0" indent="-342900" rtl="0">
              <a:lnSpc>
                <a:spcPct val="115000"/>
              </a:lnSpc>
              <a:spcBef>
                <a:spcPts val="0"/>
              </a:spcBef>
              <a:buClr>
                <a:schemeClr val="dk1"/>
              </a:buClr>
              <a:buSzPct val="100000"/>
              <a:buFont typeface="Calibri"/>
              <a:buChar char="●"/>
            </a:pPr>
            <a:r>
              <a:rPr lang="en-US" sz="1800">
                <a:solidFill>
                  <a:schemeClr val="dk1"/>
                </a:solidFill>
                <a:latin typeface="Calibri"/>
                <a:ea typeface="Calibri"/>
                <a:cs typeface="Calibri"/>
                <a:sym typeface="Calibri"/>
              </a:rPr>
              <a:t>State Alliance for e-Health (part of the National Governors Association)</a:t>
            </a:r>
          </a:p>
        </p:txBody>
      </p:sp>
      <p:sp>
        <p:nvSpPr>
          <p:cNvPr id="185" name="Shape 185"/>
          <p:cNvSpPr txBox="1">
            <a:spLocks noGrp="1"/>
          </p:cNvSpPr>
          <p:nvPr>
            <p:ph type="body" idx="2"/>
          </p:nvPr>
        </p:nvSpPr>
        <p:spPr>
          <a:xfrm>
            <a:off x="4648200" y="2985175"/>
            <a:ext cx="4038599" cy="2844900"/>
          </a:xfrm>
          <a:prstGeom prst="rect">
            <a:avLst/>
          </a:prstGeom>
          <a:noFill/>
          <a:ln>
            <a:noFill/>
          </a:ln>
        </p:spPr>
        <p:txBody>
          <a:bodyPr lIns="91425" tIns="91425" rIns="91425" bIns="91425" anchor="t" anchorCtr="0">
            <a:noAutofit/>
          </a:bodyPr>
          <a:lstStyle/>
          <a:p>
            <a:pPr marL="457200" lvl="0" indent="-342900" rtl="0">
              <a:lnSpc>
                <a:spcPct val="115000"/>
              </a:lnSpc>
              <a:spcBef>
                <a:spcPts val="0"/>
              </a:spcBef>
              <a:buClr>
                <a:schemeClr val="dk1"/>
              </a:buClr>
              <a:buSzPct val="100000"/>
              <a:buFont typeface="Calibri"/>
              <a:buChar char="●"/>
            </a:pPr>
            <a:r>
              <a:rPr lang="en-US" sz="1800">
                <a:solidFill>
                  <a:schemeClr val="dk1"/>
                </a:solidFill>
                <a:latin typeface="Calibri"/>
                <a:ea typeface="Calibri"/>
                <a:cs typeface="Calibri"/>
                <a:sym typeface="Calibri"/>
              </a:rPr>
              <a:t>U.S. Department of Health and Human Services Health Resources and Services Administration  (HRSA)</a:t>
            </a:r>
          </a:p>
          <a:p>
            <a:endParaRPr lang="en-US" sz="1800">
              <a:solidFill>
                <a:schemeClr val="dk1"/>
              </a:solidFill>
              <a:latin typeface="Calibri"/>
              <a:ea typeface="Calibri"/>
              <a:cs typeface="Calibri"/>
              <a:sym typeface="Calibri"/>
            </a:endParaRPr>
          </a:p>
          <a:p>
            <a:pPr marL="457200" lvl="0" indent="-342900" rtl="0">
              <a:lnSpc>
                <a:spcPct val="115000"/>
              </a:lnSpc>
              <a:spcBef>
                <a:spcPts val="0"/>
              </a:spcBef>
              <a:buClr>
                <a:schemeClr val="dk1"/>
              </a:buClr>
              <a:buSzPct val="100000"/>
              <a:buFont typeface="Calibri"/>
              <a:buChar char="●"/>
            </a:pPr>
            <a:r>
              <a:rPr lang="en-US" sz="1800">
                <a:solidFill>
                  <a:schemeClr val="dk1"/>
                </a:solidFill>
                <a:latin typeface="Calibri"/>
                <a:ea typeface="Calibri"/>
                <a:cs typeface="Calibri"/>
                <a:sym typeface="Calibri"/>
              </a:rPr>
              <a:t>American Bar Association (ABA)</a:t>
            </a:r>
          </a:p>
          <a:p>
            <a:pPr marL="457200" lvl="0" indent="-342900" rtl="0">
              <a:lnSpc>
                <a:spcPct val="115000"/>
              </a:lnSpc>
              <a:spcBef>
                <a:spcPts val="0"/>
              </a:spcBef>
              <a:buClr>
                <a:schemeClr val="dk1"/>
              </a:buClr>
              <a:buSzPct val="100000"/>
              <a:buFont typeface="Calibri"/>
              <a:buChar char="●"/>
            </a:pPr>
            <a:r>
              <a:rPr lang="en-US" sz="1800">
                <a:solidFill>
                  <a:schemeClr val="dk1"/>
                </a:solidFill>
                <a:latin typeface="Calibri"/>
                <a:ea typeface="Calibri"/>
                <a:cs typeface="Calibri"/>
                <a:sym typeface="Calibri"/>
              </a:rPr>
              <a:t>Federal Communications Commission (FCC)</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615950"/>
            <a:ext cx="8229600" cy="692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a:solidFill>
                  <a:schemeClr val="dk1"/>
                </a:solidFill>
                <a:latin typeface="Calibri"/>
                <a:ea typeface="Calibri"/>
                <a:cs typeface="Calibri"/>
                <a:sym typeface="Calibri"/>
              </a:rPr>
              <a:t>Telemedicine Licensure</a:t>
            </a:r>
          </a:p>
        </p:txBody>
      </p:sp>
      <p:sp>
        <p:nvSpPr>
          <p:cNvPr id="192" name="Shape 192"/>
          <p:cNvSpPr txBox="1"/>
          <p:nvPr/>
        </p:nvSpPr>
        <p:spPr>
          <a:xfrm>
            <a:off x="517350" y="1265025"/>
            <a:ext cx="8412900" cy="4392600"/>
          </a:xfrm>
          <a:prstGeom prst="rect">
            <a:avLst/>
          </a:prstGeom>
          <a:noFill/>
          <a:ln>
            <a:noFill/>
          </a:ln>
        </p:spPr>
        <p:txBody>
          <a:bodyPr lIns="91425" tIns="91425" rIns="91425" bIns="91425" anchor="t" anchorCtr="0">
            <a:noAutofit/>
          </a:bodyPr>
          <a:lstStyle/>
          <a:p>
            <a:endParaRPr/>
          </a:p>
        </p:txBody>
      </p:sp>
      <p:sp>
        <p:nvSpPr>
          <p:cNvPr id="193" name="Shape 193"/>
          <p:cNvSpPr txBox="1"/>
          <p:nvPr/>
        </p:nvSpPr>
        <p:spPr>
          <a:xfrm>
            <a:off x="1119400" y="1556875"/>
            <a:ext cx="7567500" cy="4000200"/>
          </a:xfrm>
          <a:prstGeom prst="rect">
            <a:avLst/>
          </a:prstGeom>
        </p:spPr>
        <p:txBody>
          <a:bodyPr lIns="91425" tIns="91425" rIns="91425" bIns="91425" anchor="t" anchorCtr="0">
            <a:noAutofit/>
          </a:bodyPr>
          <a:lstStyle/>
          <a:p>
            <a:pPr lvl="0" rtl="0">
              <a:buNone/>
            </a:pPr>
            <a:r>
              <a:rPr lang="en-US" sz="1800" b="1">
                <a:solidFill>
                  <a:schemeClr val="dk1"/>
                </a:solidFill>
                <a:latin typeface="Calibri"/>
                <a:ea typeface="Calibri"/>
                <a:cs typeface="Calibri"/>
                <a:sym typeface="Calibri"/>
              </a:rPr>
              <a:t>Proposals</a:t>
            </a:r>
          </a:p>
          <a:p>
            <a:pPr marL="457200" lvl="0" indent="-342900" rtl="0">
              <a:buClr>
                <a:srgbClr val="000000"/>
              </a:buClr>
              <a:buSzPct val="100000"/>
              <a:buFont typeface="Calibri"/>
              <a:buChar char="●"/>
            </a:pPr>
            <a:r>
              <a:rPr lang="en-US" sz="1800">
                <a:solidFill>
                  <a:schemeClr val="dk1"/>
                </a:solidFill>
                <a:latin typeface="Calibri"/>
                <a:ea typeface="Calibri"/>
                <a:cs typeface="Calibri"/>
                <a:sym typeface="Calibri"/>
              </a:rPr>
              <a:t>ABA</a:t>
            </a:r>
          </a:p>
          <a:p>
            <a:pPr marL="914400" lvl="1" indent="-342900" rtl="0">
              <a:buClr>
                <a:srgbClr val="000000"/>
              </a:buClr>
              <a:buSzPct val="100000"/>
              <a:buFont typeface="Calibri"/>
              <a:buChar char="○"/>
            </a:pPr>
            <a:r>
              <a:rPr lang="en-US" sz="1800">
                <a:solidFill>
                  <a:schemeClr val="dk1"/>
                </a:solidFill>
                <a:latin typeface="Calibri"/>
                <a:ea typeface="Calibri"/>
                <a:cs typeface="Calibri"/>
                <a:sym typeface="Calibri"/>
              </a:rPr>
              <a:t>Mutual telemedicine licensure recognition model</a:t>
            </a:r>
          </a:p>
          <a:p>
            <a:pPr marL="457200" lvl="0" indent="-342900" rtl="0">
              <a:buClr>
                <a:srgbClr val="000000"/>
              </a:buClr>
              <a:buSzPct val="100000"/>
              <a:buFont typeface="Calibri"/>
              <a:buChar char="●"/>
            </a:pPr>
            <a:r>
              <a:rPr lang="en-US" sz="1800">
                <a:solidFill>
                  <a:schemeClr val="dk1"/>
                </a:solidFill>
                <a:latin typeface="Calibri"/>
                <a:ea typeface="Calibri"/>
                <a:cs typeface="Calibri"/>
                <a:sym typeface="Calibri"/>
              </a:rPr>
              <a:t>FCC</a:t>
            </a:r>
          </a:p>
          <a:p>
            <a:pPr marL="914400" lvl="1" indent="-342900" rtl="0">
              <a:buClr>
                <a:srgbClr val="000000"/>
              </a:buClr>
              <a:buSzPct val="100000"/>
              <a:buFont typeface="Calibri"/>
              <a:buChar char="○"/>
            </a:pPr>
            <a:r>
              <a:rPr lang="en-US" sz="1800">
                <a:solidFill>
                  <a:schemeClr val="dk1"/>
                </a:solidFill>
                <a:latin typeface="Calibri"/>
                <a:ea typeface="Calibri"/>
                <a:cs typeface="Calibri"/>
                <a:sym typeface="Calibri"/>
              </a:rPr>
              <a:t>Licensure requirements recommendation via National Broadband Plan   </a:t>
            </a:r>
          </a:p>
          <a:p>
            <a:pPr marL="457200" lvl="0" indent="-342900" rtl="0">
              <a:buClr>
                <a:schemeClr val="dk1"/>
              </a:buClr>
              <a:buSzPct val="100000"/>
              <a:buFont typeface="Calibri"/>
              <a:buChar char="●"/>
            </a:pPr>
            <a:r>
              <a:rPr lang="en-US" sz="1800">
                <a:solidFill>
                  <a:schemeClr val="dk1"/>
                </a:solidFill>
                <a:latin typeface="Calibri"/>
                <a:ea typeface="Calibri"/>
                <a:cs typeface="Calibri"/>
                <a:sym typeface="Calibri"/>
              </a:rPr>
              <a:t>HRSA</a:t>
            </a:r>
          </a:p>
          <a:p>
            <a:pPr marL="914400" lvl="1" indent="-342900" rtl="0">
              <a:buClr>
                <a:schemeClr val="dk1"/>
              </a:buClr>
              <a:buSzPct val="100000"/>
              <a:buFont typeface="Calibri"/>
              <a:buChar char="○"/>
            </a:pPr>
            <a:r>
              <a:rPr lang="en-US" sz="1800">
                <a:solidFill>
                  <a:schemeClr val="dk1"/>
                </a:solidFill>
                <a:latin typeface="Calibri"/>
                <a:ea typeface="Calibri"/>
                <a:cs typeface="Calibri"/>
                <a:sym typeface="Calibri"/>
              </a:rPr>
              <a:t>Uniform license application (UA)</a:t>
            </a:r>
          </a:p>
          <a:p>
            <a:pPr marL="914400" lvl="1" indent="-342900" rtl="0">
              <a:buClr>
                <a:schemeClr val="dk1"/>
              </a:buClr>
              <a:buSzPct val="100000"/>
              <a:buFont typeface="Calibri"/>
              <a:buChar char="○"/>
            </a:pPr>
            <a:r>
              <a:rPr lang="en-US" sz="1800">
                <a:solidFill>
                  <a:schemeClr val="dk1"/>
                </a:solidFill>
                <a:latin typeface="Calibri"/>
                <a:ea typeface="Calibri"/>
                <a:cs typeface="Calibri"/>
                <a:sym typeface="Calibri"/>
              </a:rPr>
              <a:t>Credentials verification organization (CVO)</a:t>
            </a:r>
          </a:p>
          <a:p>
            <a:endParaRPr lang="en-US" sz="1800">
              <a:solidFill>
                <a:schemeClr val="dk1"/>
              </a:solidFill>
              <a:latin typeface="Calibri"/>
              <a:ea typeface="Calibri"/>
              <a:cs typeface="Calibri"/>
              <a:sym typeface="Calibri"/>
            </a:endParaRPr>
          </a:p>
          <a:p>
            <a:pPr lvl="0" rtl="0">
              <a:buClr>
                <a:schemeClr val="dk1"/>
              </a:buClr>
              <a:buSzPct val="61111"/>
              <a:buFont typeface="Arial"/>
              <a:buNone/>
            </a:pPr>
            <a:r>
              <a:rPr lang="en-US" sz="1800" b="1">
                <a:solidFill>
                  <a:schemeClr val="dk1"/>
                </a:solidFill>
                <a:latin typeface="Calibri"/>
                <a:ea typeface="Calibri"/>
                <a:cs typeface="Calibri"/>
                <a:sym typeface="Calibri"/>
              </a:rPr>
              <a:t>Barriers to cross-state licensure</a:t>
            </a:r>
          </a:p>
          <a:p>
            <a:pPr marL="457200" lvl="0" indent="-342900" rtl="0">
              <a:buClr>
                <a:schemeClr val="dk1"/>
              </a:buClr>
              <a:buSzPct val="100000"/>
              <a:buFont typeface="Calibri"/>
              <a:buChar char="●"/>
            </a:pPr>
            <a:r>
              <a:rPr lang="en-US" sz="1800">
                <a:solidFill>
                  <a:schemeClr val="dk1"/>
                </a:solidFill>
                <a:latin typeface="Calibri"/>
                <a:ea typeface="Calibri"/>
                <a:cs typeface="Calibri"/>
                <a:sym typeface="Calibri"/>
              </a:rPr>
              <a:t>Acceptance of other states’ licensing criteria</a:t>
            </a:r>
          </a:p>
          <a:p>
            <a:pPr marL="457200" lvl="0" indent="-342900" rtl="0">
              <a:buClr>
                <a:schemeClr val="dk1"/>
              </a:buClr>
              <a:buSzPct val="100000"/>
              <a:buFont typeface="Calibri"/>
              <a:buChar char="●"/>
            </a:pPr>
            <a:r>
              <a:rPr lang="en-US" sz="1800">
                <a:solidFill>
                  <a:schemeClr val="dk1"/>
                </a:solidFill>
                <a:latin typeface="Calibri"/>
                <a:ea typeface="Calibri"/>
                <a:cs typeface="Calibri"/>
                <a:sym typeface="Calibri"/>
              </a:rPr>
              <a:t>Administrative costs</a:t>
            </a:r>
          </a:p>
          <a:p>
            <a:pPr marL="457200" lvl="0" indent="-342900" rtl="0">
              <a:buClr>
                <a:schemeClr val="dk1"/>
              </a:buClr>
              <a:buSzPct val="100000"/>
              <a:buFont typeface="Calibri"/>
              <a:buChar char="●"/>
            </a:pPr>
            <a:r>
              <a:rPr lang="en-US" sz="1800">
                <a:solidFill>
                  <a:schemeClr val="dk1"/>
                </a:solidFill>
                <a:latin typeface="Calibri"/>
                <a:ea typeface="Calibri"/>
                <a:cs typeface="Calibri"/>
                <a:sym typeface="Calibri"/>
              </a:rPr>
              <a:t>Technology costs</a:t>
            </a:r>
          </a:p>
        </p:txBody>
      </p:sp>
    </p:spTree>
  </p:cSld>
  <p:clrMapOvr>
    <a:masterClrMapping/>
  </p:clrMapOvr>
  <p:transition spd="slow">
    <p:cut/>
  </p:transition>
</p:sld>
</file>

<file path=ppt/theme/theme1.xml><?xml version="1.0" encoding="utf-8"?>
<a:theme xmlns:a="http://schemas.openxmlformats.org/drawingml/2006/main" name="EMR - Group 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MR - Group 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MR - Group 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7956</Words>
  <Application>Microsoft Office PowerPoint</Application>
  <PresentationFormat>On-screen Show (4:3)</PresentationFormat>
  <Paragraphs>732</Paragraphs>
  <Slides>51</Slides>
  <Notes>51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51</vt:i4>
      </vt:variant>
    </vt:vector>
  </HeadingPairs>
  <TitlesOfParts>
    <vt:vector size="57" baseType="lpstr">
      <vt:lpstr>Arial</vt:lpstr>
      <vt:lpstr>Calibri</vt:lpstr>
      <vt:lpstr>Times New Roman</vt:lpstr>
      <vt:lpstr>EMR - Group 2</vt:lpstr>
      <vt:lpstr>EMR - Group 2</vt:lpstr>
      <vt:lpstr>EMR - Group 2</vt:lpstr>
      <vt:lpstr>Integrating Telemedicine into Healthcare Delivery</vt:lpstr>
      <vt:lpstr>What is Telemedicine?</vt:lpstr>
      <vt:lpstr>What is Telemedicine?</vt:lpstr>
      <vt:lpstr>Background of Telemedicine</vt:lpstr>
      <vt:lpstr>Background of Telemedicine</vt:lpstr>
      <vt:lpstr>Current Payer Acceptance/Reimbursement</vt:lpstr>
      <vt:lpstr>Telemedicine Licensure</vt:lpstr>
      <vt:lpstr>Telemedicine Licensure</vt:lpstr>
      <vt:lpstr>Telemedicine Licensure</vt:lpstr>
      <vt:lpstr>Physician Attitudes On Telemedicine</vt:lpstr>
      <vt:lpstr>Patient Attitudes On Telemedicine</vt:lpstr>
      <vt:lpstr>Patient Attitudes On Telemedicine</vt:lpstr>
      <vt:lpstr>Meaningful Use for Telemedicine?</vt:lpstr>
      <vt:lpstr>EHR Platform: Allscripts</vt:lpstr>
      <vt:lpstr>EHR Platform: EPIC</vt:lpstr>
      <vt:lpstr>EHR Platform: EPIC</vt:lpstr>
      <vt:lpstr>Telemedicine and EHR Integration</vt:lpstr>
      <vt:lpstr>Telemedicine Platform: Teladoc</vt:lpstr>
      <vt:lpstr>Telemedicine Platform:</vt:lpstr>
      <vt:lpstr>Telemedicine Platform: Cisco HealthPresence</vt:lpstr>
      <vt:lpstr>Telemedicine Platform: Cisco HealthPresence</vt:lpstr>
      <vt:lpstr>Telemedicine Platform: Cisco HealthPresence</vt:lpstr>
      <vt:lpstr>Telemedicine Platform: Cisco HealthPresence</vt:lpstr>
      <vt:lpstr>Telemedicine Platform: Cisco HealthPresence</vt:lpstr>
      <vt:lpstr>Telemedicine Platform: Cisco HealthPresence</vt:lpstr>
      <vt:lpstr>Telemedicine Platform: mHealth</vt:lpstr>
      <vt:lpstr>Telemedicine Platform: mHealth</vt:lpstr>
      <vt:lpstr>                        Mental and Behavioral Health</vt:lpstr>
      <vt:lpstr>Telemedicine Case Study: San Paolo, Brazil: Specialists Consult with ICU/ER</vt:lpstr>
      <vt:lpstr>Telemedicine Case Study: San Paolo, Brazil: Specialists Consult with ICU/ER</vt:lpstr>
      <vt:lpstr>Telemedicine Case Study: Texas: Urgent Care Consult with School Clinics</vt:lpstr>
      <vt:lpstr>Mobile Ultrasound and X-ray</vt:lpstr>
      <vt:lpstr>Case Study:  Teleradiology ResMD Smartphone Telestroke Study</vt:lpstr>
      <vt:lpstr>Case Study:  Teleradiology ResMD Smartphone Telestroke Study</vt:lpstr>
      <vt:lpstr>Case Study:  Teleradiology ResMD Smartphone Telestroke Study</vt:lpstr>
      <vt:lpstr>Remote Monitoring Devices </vt:lpstr>
      <vt:lpstr>Case Study:  Insurance Companies eNeighbor Pilot</vt:lpstr>
      <vt:lpstr>Case Study:  Insurance Companies eNeighbor Pilot</vt:lpstr>
      <vt:lpstr>Role of Telemedicine in Rural Healthcare</vt:lpstr>
      <vt:lpstr> Rural HealthCare -  Overview</vt:lpstr>
      <vt:lpstr>Diagnostics of Rural Patients</vt:lpstr>
      <vt:lpstr>Rural Telemedicine -  Challenges</vt:lpstr>
      <vt:lpstr>Summary</vt:lpstr>
      <vt:lpstr>References</vt:lpstr>
      <vt:lpstr>References</vt:lpstr>
      <vt:lpstr>References</vt:lpstr>
      <vt:lpstr>References</vt:lpstr>
      <vt:lpstr>References</vt:lpstr>
      <vt:lpstr>References</vt:lpstr>
      <vt:lpstr>References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Telemedicine into Healthcare Delivery</dc:title>
  <dc:creator>rtraina</dc:creator>
  <cp:lastModifiedBy>sysadmin</cp:lastModifiedBy>
  <cp:revision>1</cp:revision>
  <dcterms:modified xsi:type="dcterms:W3CDTF">2015-05-17T23:58:15Z</dcterms:modified>
</cp:coreProperties>
</file>